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0"/>
  </p:notesMasterIdLst>
  <p:sldIdLst>
    <p:sldId id="256" r:id="rId2"/>
    <p:sldId id="257" r:id="rId3"/>
    <p:sldId id="295" r:id="rId4"/>
    <p:sldId id="276" r:id="rId5"/>
    <p:sldId id="258" r:id="rId6"/>
    <p:sldId id="265" r:id="rId7"/>
    <p:sldId id="294" r:id="rId8"/>
    <p:sldId id="277" r:id="rId9"/>
    <p:sldId id="284" r:id="rId10"/>
    <p:sldId id="278" r:id="rId11"/>
    <p:sldId id="261" r:id="rId12"/>
    <p:sldId id="279" r:id="rId13"/>
    <p:sldId id="264" r:id="rId14"/>
    <p:sldId id="286" r:id="rId15"/>
    <p:sldId id="285" r:id="rId16"/>
    <p:sldId id="296" r:id="rId17"/>
    <p:sldId id="280" r:id="rId18"/>
    <p:sldId id="262" r:id="rId19"/>
    <p:sldId id="287" r:id="rId20"/>
    <p:sldId id="288" r:id="rId21"/>
    <p:sldId id="281" r:id="rId22"/>
    <p:sldId id="289" r:id="rId23"/>
    <p:sldId id="297" r:id="rId24"/>
    <p:sldId id="298" r:id="rId25"/>
    <p:sldId id="282" r:id="rId26"/>
    <p:sldId id="290" r:id="rId27"/>
    <p:sldId id="291" r:id="rId28"/>
    <p:sldId id="292" r:id="rId29"/>
  </p:sldIdLst>
  <p:sldSz cx="14630400" cy="8229600"/>
  <p:notesSz cx="8229600" cy="14630400"/>
  <p:embeddedFontLst>
    <p:embeddedFont>
      <p:font typeface="Alexandria Semi Bold" panose="020B0604020202020204" charset="-78"/>
      <p:regular r:id="rId31"/>
    </p:embeddedFont>
    <p:embeddedFont>
      <p:font typeface="Cambria Math" panose="02040503050406030204" pitchFamily="18" charset="0"/>
      <p:regular r:id="rId32"/>
    </p:embeddedFont>
    <p:embeddedFont>
      <p:font typeface="Sora Light" panose="020B0604020202020204" charset="0"/>
      <p:regular r:id="rId33"/>
    </p:embeddedFont>
  </p:embeddedFontLst>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512A16-3127-4DBD-A7CA-93C36CE531D3}">
          <p14:sldIdLst>
            <p14:sldId id="256"/>
            <p14:sldId id="257"/>
            <p14:sldId id="295"/>
          </p14:sldIdLst>
        </p14:section>
        <p14:section name="Introduction" id="{0631230E-EECB-4C32-B485-435F620D9F9C}">
          <p14:sldIdLst>
            <p14:sldId id="276"/>
            <p14:sldId id="258"/>
            <p14:sldId id="265"/>
            <p14:sldId id="294"/>
          </p14:sldIdLst>
        </p14:section>
        <p14:section name="Motivation" id="{7B98295A-C8B1-4979-B3DC-D11F33D687B0}">
          <p14:sldIdLst>
            <p14:sldId id="277"/>
            <p14:sldId id="284"/>
          </p14:sldIdLst>
        </p14:section>
        <p14:section name="Research Objective" id="{FA3C077D-BD3D-4029-8E9A-7D1F047A642E}">
          <p14:sldIdLst>
            <p14:sldId id="278"/>
            <p14:sldId id="261"/>
          </p14:sldIdLst>
        </p14:section>
        <p14:section name="Background" id="{6EC9ECE6-C51B-48CC-AA32-82C75DF22F2A}">
          <p14:sldIdLst>
            <p14:sldId id="279"/>
            <p14:sldId id="264"/>
            <p14:sldId id="286"/>
            <p14:sldId id="285"/>
            <p14:sldId id="296"/>
          </p14:sldIdLst>
        </p14:section>
        <p14:section name="Approach" id="{4CA39562-E378-47F0-8B8A-D884C9862BA8}">
          <p14:sldIdLst>
            <p14:sldId id="280"/>
            <p14:sldId id="262"/>
            <p14:sldId id="287"/>
            <p14:sldId id="288"/>
          </p14:sldIdLst>
        </p14:section>
        <p14:section name="Model Flowchart" id="{F17EA592-537C-4E69-9B41-15BB40C5F154}">
          <p14:sldIdLst>
            <p14:sldId id="281"/>
            <p14:sldId id="289"/>
            <p14:sldId id="297"/>
            <p14:sldId id="298"/>
          </p14:sldIdLst>
        </p14:section>
        <p14:section name="Conclusion" id="{335BA2FA-6045-4A8A-8397-5496FFB180BE}">
          <p14:sldIdLst>
            <p14:sldId id="282"/>
            <p14:sldId id="290"/>
            <p14:sldId id="291"/>
            <p14:sldId id="2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B"/>
    <a:srgbClr val="DAE3F2"/>
    <a:srgbClr val="7296CF"/>
    <a:srgbClr val="94A8CD"/>
    <a:srgbClr val="E5EDF8"/>
    <a:srgbClr val="587CB8"/>
    <a:srgbClr val="A9C1E7"/>
    <a:srgbClr val="597DB9"/>
    <a:srgbClr val="93A6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86" autoAdjust="0"/>
    <p:restoredTop sz="94610"/>
  </p:normalViewPr>
  <p:slideViewPr>
    <p:cSldViewPr snapToGrid="0" snapToObjects="1">
      <p:cViewPr varScale="1">
        <p:scale>
          <a:sx n="93" d="100"/>
          <a:sy n="93" d="100"/>
        </p:scale>
        <p:origin x="570" y="7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8DFBF5-E77A-4B94-9424-B11B3A2F890D}" type="doc">
      <dgm:prSet loTypeId="urn:microsoft.com/office/officeart/2009/3/layout/OpposingIdeas" loCatId="relationship" qsTypeId="urn:microsoft.com/office/officeart/2005/8/quickstyle/simple1" qsCatId="simple" csTypeId="urn:microsoft.com/office/officeart/2005/8/colors/accent1_2" csCatId="accent1" phldr="1"/>
      <dgm:spPr/>
      <dgm:t>
        <a:bodyPr/>
        <a:lstStyle/>
        <a:p>
          <a:endParaRPr lang="en-IL"/>
        </a:p>
      </dgm:t>
    </dgm:pt>
    <dgm:pt modelId="{052C6840-4297-4DD4-ACBE-510FD307CCC9}">
      <dgm:prSet phldrT="[Text]"/>
      <dgm:spPr/>
      <dgm:t>
        <a:bodyPr/>
        <a:lstStyle/>
        <a:p>
          <a:r>
            <a:rPr lang="en-US" dirty="0"/>
            <a:t>Emerging Nodes</a:t>
          </a:r>
          <a:endParaRPr lang="en-IL" dirty="0"/>
        </a:p>
      </dgm:t>
    </dgm:pt>
    <dgm:pt modelId="{CCFF2577-3EA7-46A6-9078-3BBBECD56D1A}" type="parTrans" cxnId="{A310A3C1-941C-4FE7-8C49-7508561E8B38}">
      <dgm:prSet/>
      <dgm:spPr/>
      <dgm:t>
        <a:bodyPr/>
        <a:lstStyle/>
        <a:p>
          <a:endParaRPr lang="en-IL"/>
        </a:p>
      </dgm:t>
    </dgm:pt>
    <dgm:pt modelId="{BD4EF30F-77DF-4C2E-99CA-2845C6A973C1}" type="sibTrans" cxnId="{A310A3C1-941C-4FE7-8C49-7508561E8B38}">
      <dgm:prSet/>
      <dgm:spPr/>
      <dgm:t>
        <a:bodyPr/>
        <a:lstStyle/>
        <a:p>
          <a:endParaRPr lang="en-IL"/>
        </a:p>
      </dgm:t>
    </dgm:pt>
    <dgm:pt modelId="{21AF44E5-7BD5-431B-B3BD-DEAE7A4CCC12}">
      <dgm:prSet phldrT="[Text]"/>
      <dgm:spPr/>
      <dgm:t>
        <a:bodyPr/>
        <a:lstStyle/>
        <a:p>
          <a:r>
            <a:rPr lang="en-US" dirty="0"/>
            <a:t>Steady Nodes</a:t>
          </a:r>
          <a:endParaRPr lang="en-IL" dirty="0"/>
        </a:p>
      </dgm:t>
    </dgm:pt>
    <dgm:pt modelId="{65361AC8-2972-4783-A3EA-7964AF501517}" type="parTrans" cxnId="{5A83D905-047B-4367-B41E-96EACBD757B6}">
      <dgm:prSet/>
      <dgm:spPr/>
      <dgm:t>
        <a:bodyPr/>
        <a:lstStyle/>
        <a:p>
          <a:endParaRPr lang="en-IL"/>
        </a:p>
      </dgm:t>
    </dgm:pt>
    <dgm:pt modelId="{1735FADD-3931-434A-923F-5990B63F7AFD}" type="sibTrans" cxnId="{5A83D905-047B-4367-B41E-96EACBD757B6}">
      <dgm:prSet/>
      <dgm:spPr/>
      <dgm:t>
        <a:bodyPr/>
        <a:lstStyle/>
        <a:p>
          <a:endParaRPr lang="en-IL"/>
        </a:p>
      </dgm:t>
    </dgm:pt>
    <dgm:pt modelId="{64180DEF-8CF1-4623-A44D-6BA5F1D06E03}">
      <dgm:prSet phldrT="[Text]"/>
      <dgm:spPr/>
      <dgm:t>
        <a:bodyPr anchor="ctr"/>
        <a:lstStyle/>
        <a:p>
          <a:pPr algn="ctr"/>
          <a:r>
            <a:rPr lang="en-US" dirty="0">
              <a:latin typeface="Sora Light" panose="020B0604020202020204" charset="0"/>
              <a:cs typeface="Sora Light" panose="020B0604020202020204" charset="0"/>
            </a:rPr>
            <a:t>Rapid increase in connectivity</a:t>
          </a:r>
          <a:endParaRPr lang="en-IL" dirty="0">
            <a:latin typeface="Sora Light" panose="020B0604020202020204" charset="0"/>
            <a:cs typeface="Sora Light" panose="020B0604020202020204" charset="0"/>
          </a:endParaRPr>
        </a:p>
      </dgm:t>
    </dgm:pt>
    <dgm:pt modelId="{11557803-B24C-4DD2-B2DE-CB93595EEE65}" type="parTrans" cxnId="{38A65168-4A35-4886-B3F1-8341BBD6DCEC}">
      <dgm:prSet/>
      <dgm:spPr/>
      <dgm:t>
        <a:bodyPr/>
        <a:lstStyle/>
        <a:p>
          <a:endParaRPr lang="en-IL"/>
        </a:p>
      </dgm:t>
    </dgm:pt>
    <dgm:pt modelId="{E6770870-4206-43B5-A63B-1FC0A56DAE2D}" type="sibTrans" cxnId="{38A65168-4A35-4886-B3F1-8341BBD6DCEC}">
      <dgm:prSet/>
      <dgm:spPr/>
      <dgm:t>
        <a:bodyPr/>
        <a:lstStyle/>
        <a:p>
          <a:endParaRPr lang="en-IL"/>
        </a:p>
      </dgm:t>
    </dgm:pt>
    <dgm:pt modelId="{50E2FF33-CDA5-4850-A864-F7F1CEF0057D}">
      <dgm:prSet phldrT="[Text]"/>
      <dgm:spPr/>
      <dgm:t>
        <a:bodyPr anchor="ctr"/>
        <a:lstStyle/>
        <a:p>
          <a:pPr algn="ctr"/>
          <a:r>
            <a:rPr lang="en-US" dirty="0">
              <a:latin typeface="Sora Light" panose="020B0604020202020204" charset="0"/>
              <a:cs typeface="Sora Light" panose="020B0604020202020204" charset="0"/>
            </a:rPr>
            <a:t>Steady connectivity over time</a:t>
          </a:r>
          <a:endParaRPr lang="en-IL" dirty="0">
            <a:latin typeface="Sora Light" panose="020B0604020202020204" charset="0"/>
            <a:cs typeface="Sora Light" panose="020B0604020202020204" charset="0"/>
          </a:endParaRPr>
        </a:p>
      </dgm:t>
    </dgm:pt>
    <dgm:pt modelId="{147CF58B-57CD-443E-8002-FFD686228E19}" type="parTrans" cxnId="{445896A6-9492-44A0-B874-137BEF717FC2}">
      <dgm:prSet/>
      <dgm:spPr/>
      <dgm:t>
        <a:bodyPr/>
        <a:lstStyle/>
        <a:p>
          <a:endParaRPr lang="en-IL"/>
        </a:p>
      </dgm:t>
    </dgm:pt>
    <dgm:pt modelId="{B006E9C3-3DFD-4575-96F1-A1CFA3406B92}" type="sibTrans" cxnId="{445896A6-9492-44A0-B874-137BEF717FC2}">
      <dgm:prSet/>
      <dgm:spPr/>
      <dgm:t>
        <a:bodyPr/>
        <a:lstStyle/>
        <a:p>
          <a:endParaRPr lang="en-IL"/>
        </a:p>
      </dgm:t>
    </dgm:pt>
    <dgm:pt modelId="{580B71A2-589B-4351-B390-89922FD95328}" type="pres">
      <dgm:prSet presAssocID="{2E8DFBF5-E77A-4B94-9424-B11B3A2F890D}" presName="Name0" presStyleCnt="0">
        <dgm:presLayoutVars>
          <dgm:chMax val="2"/>
          <dgm:dir/>
          <dgm:animOne val="branch"/>
          <dgm:animLvl val="lvl"/>
          <dgm:resizeHandles val="exact"/>
        </dgm:presLayoutVars>
      </dgm:prSet>
      <dgm:spPr/>
    </dgm:pt>
    <dgm:pt modelId="{402FDBAD-AF2E-48CE-9ED0-3074A6ABD402}" type="pres">
      <dgm:prSet presAssocID="{2E8DFBF5-E77A-4B94-9424-B11B3A2F890D}" presName="Background" presStyleLbl="node1" presStyleIdx="0" presStyleCnt="1"/>
      <dgm:spPr>
        <a:xfrm>
          <a:off x="1744788" y="628778"/>
          <a:ext cx="4539410" cy="2441140"/>
        </a:xfrm>
        <a:prstGeom prst="round2DiagRect">
          <a:avLst>
            <a:gd name="adj1" fmla="val 0"/>
            <a:gd name="adj2" fmla="val 16670"/>
          </a:avLst>
        </a:prstGeom>
        <a:solidFill>
          <a:srgbClr val="DAE3F2"/>
        </a:solidFill>
        <a:ln w="7620">
          <a:solidFill>
            <a:srgbClr val="BBC2DC"/>
          </a:solidFill>
          <a:prstDash val="solid"/>
        </a:ln>
      </dgm:spPr>
    </dgm:pt>
    <dgm:pt modelId="{79B95B85-C674-49D6-A2C4-62F5866244A9}" type="pres">
      <dgm:prSet presAssocID="{2E8DFBF5-E77A-4B94-9424-B11B3A2F890D}" presName="Divider" presStyleLbl="callout" presStyleIdx="0" presStyleCnt="1"/>
      <dgm:spPr/>
    </dgm:pt>
    <dgm:pt modelId="{528B759B-993E-4DCC-93BA-51BA3159A71A}" type="pres">
      <dgm:prSet presAssocID="{2E8DFBF5-E77A-4B94-9424-B11B3A2F890D}" presName="ChildText1" presStyleLbl="revTx" presStyleIdx="0" presStyleCnt="0">
        <dgm:presLayoutVars>
          <dgm:chMax val="0"/>
          <dgm:chPref val="0"/>
          <dgm:bulletEnabled val="1"/>
        </dgm:presLayoutVars>
      </dgm:prSet>
      <dgm:spPr/>
    </dgm:pt>
    <dgm:pt modelId="{5CE0317F-4DEB-4C0B-A866-F2787B239794}" type="pres">
      <dgm:prSet presAssocID="{2E8DFBF5-E77A-4B94-9424-B11B3A2F890D}" presName="ChildText2" presStyleLbl="revTx" presStyleIdx="0" presStyleCnt="0">
        <dgm:presLayoutVars>
          <dgm:chMax val="0"/>
          <dgm:chPref val="0"/>
          <dgm:bulletEnabled val="1"/>
        </dgm:presLayoutVars>
      </dgm:prSet>
      <dgm:spPr/>
    </dgm:pt>
    <dgm:pt modelId="{7852D898-46C2-43D7-AB77-998050AA36C8}" type="pres">
      <dgm:prSet presAssocID="{2E8DFBF5-E77A-4B94-9424-B11B3A2F890D}" presName="ParentText1" presStyleLbl="revTx" presStyleIdx="0" presStyleCnt="0">
        <dgm:presLayoutVars>
          <dgm:chMax val="1"/>
          <dgm:chPref val="1"/>
        </dgm:presLayoutVars>
      </dgm:prSet>
      <dgm:spPr/>
    </dgm:pt>
    <dgm:pt modelId="{1D1558FB-6079-4FC7-B1C4-47B745E96C3B}" type="pres">
      <dgm:prSet presAssocID="{2E8DFBF5-E77A-4B94-9424-B11B3A2F890D}" presName="ParentShape1" presStyleLbl="alignImgPlace1" presStyleIdx="0" presStyleCnt="2">
        <dgm:presLayoutVars/>
      </dgm:prSet>
      <dgm:spPr/>
    </dgm:pt>
    <dgm:pt modelId="{F0DD20D6-2293-44C2-98A4-58ADCE69518C}" type="pres">
      <dgm:prSet presAssocID="{2E8DFBF5-E77A-4B94-9424-B11B3A2F890D}" presName="ParentText2" presStyleLbl="revTx" presStyleIdx="0" presStyleCnt="0">
        <dgm:presLayoutVars>
          <dgm:chMax val="1"/>
          <dgm:chPref val="1"/>
        </dgm:presLayoutVars>
      </dgm:prSet>
      <dgm:spPr/>
    </dgm:pt>
    <dgm:pt modelId="{D76B2D81-7EEA-408C-A18B-387282B1F17A}" type="pres">
      <dgm:prSet presAssocID="{2E8DFBF5-E77A-4B94-9424-B11B3A2F890D}" presName="ParentShape2" presStyleLbl="alignImgPlace1" presStyleIdx="1" presStyleCnt="2">
        <dgm:presLayoutVars/>
      </dgm:prSet>
      <dgm:spPr/>
    </dgm:pt>
  </dgm:ptLst>
  <dgm:cxnLst>
    <dgm:cxn modelId="{A7744803-C680-472F-A958-402BB118A118}" type="presOf" srcId="{2E8DFBF5-E77A-4B94-9424-B11B3A2F890D}" destId="{580B71A2-589B-4351-B390-89922FD95328}" srcOrd="0" destOrd="0" presId="urn:microsoft.com/office/officeart/2009/3/layout/OpposingIdeas"/>
    <dgm:cxn modelId="{5A83D905-047B-4367-B41E-96EACBD757B6}" srcId="{2E8DFBF5-E77A-4B94-9424-B11B3A2F890D}" destId="{21AF44E5-7BD5-431B-B3BD-DEAE7A4CCC12}" srcOrd="1" destOrd="0" parTransId="{65361AC8-2972-4783-A3EA-7964AF501517}" sibTransId="{1735FADD-3931-434A-923F-5990B63F7AFD}"/>
    <dgm:cxn modelId="{ACB44426-53FD-4ACE-BF5F-E62A451D7480}" type="presOf" srcId="{052C6840-4297-4DD4-ACBE-510FD307CCC9}" destId="{1D1558FB-6079-4FC7-B1C4-47B745E96C3B}" srcOrd="1" destOrd="0" presId="urn:microsoft.com/office/officeart/2009/3/layout/OpposingIdeas"/>
    <dgm:cxn modelId="{A8497431-D74A-4BB9-AF06-627332316D48}" type="presOf" srcId="{21AF44E5-7BD5-431B-B3BD-DEAE7A4CCC12}" destId="{D76B2D81-7EEA-408C-A18B-387282B1F17A}" srcOrd="1" destOrd="0" presId="urn:microsoft.com/office/officeart/2009/3/layout/OpposingIdeas"/>
    <dgm:cxn modelId="{38A65168-4A35-4886-B3F1-8341BBD6DCEC}" srcId="{052C6840-4297-4DD4-ACBE-510FD307CCC9}" destId="{64180DEF-8CF1-4623-A44D-6BA5F1D06E03}" srcOrd="0" destOrd="0" parTransId="{11557803-B24C-4DD2-B2DE-CB93595EEE65}" sibTransId="{E6770870-4206-43B5-A63B-1FC0A56DAE2D}"/>
    <dgm:cxn modelId="{7C0A5076-F0AE-44C6-B5CD-32CC75C97123}" type="presOf" srcId="{50E2FF33-CDA5-4850-A864-F7F1CEF0057D}" destId="{5CE0317F-4DEB-4C0B-A866-F2787B239794}" srcOrd="0" destOrd="0" presId="urn:microsoft.com/office/officeart/2009/3/layout/OpposingIdeas"/>
    <dgm:cxn modelId="{445896A6-9492-44A0-B874-137BEF717FC2}" srcId="{21AF44E5-7BD5-431B-B3BD-DEAE7A4CCC12}" destId="{50E2FF33-CDA5-4850-A864-F7F1CEF0057D}" srcOrd="0" destOrd="0" parTransId="{147CF58B-57CD-443E-8002-FFD686228E19}" sibTransId="{B006E9C3-3DFD-4575-96F1-A1CFA3406B92}"/>
    <dgm:cxn modelId="{BD2AF3B9-4F54-4E1B-96B0-1897F9457999}" type="presOf" srcId="{64180DEF-8CF1-4623-A44D-6BA5F1D06E03}" destId="{528B759B-993E-4DCC-93BA-51BA3159A71A}" srcOrd="0" destOrd="0" presId="urn:microsoft.com/office/officeart/2009/3/layout/OpposingIdeas"/>
    <dgm:cxn modelId="{A310A3C1-941C-4FE7-8C49-7508561E8B38}" srcId="{2E8DFBF5-E77A-4B94-9424-B11B3A2F890D}" destId="{052C6840-4297-4DD4-ACBE-510FD307CCC9}" srcOrd="0" destOrd="0" parTransId="{CCFF2577-3EA7-46A6-9078-3BBBECD56D1A}" sibTransId="{BD4EF30F-77DF-4C2E-99CA-2845C6A973C1}"/>
    <dgm:cxn modelId="{7DAC7EEB-1D34-41D5-AF38-9E5F18E8CAB8}" type="presOf" srcId="{052C6840-4297-4DD4-ACBE-510FD307CCC9}" destId="{7852D898-46C2-43D7-AB77-998050AA36C8}" srcOrd="0" destOrd="0" presId="urn:microsoft.com/office/officeart/2009/3/layout/OpposingIdeas"/>
    <dgm:cxn modelId="{D22F85EF-FF1C-4421-89AF-A14B7AB1EC31}" type="presOf" srcId="{21AF44E5-7BD5-431B-B3BD-DEAE7A4CCC12}" destId="{F0DD20D6-2293-44C2-98A4-58ADCE69518C}" srcOrd="0" destOrd="0" presId="urn:microsoft.com/office/officeart/2009/3/layout/OpposingIdeas"/>
    <dgm:cxn modelId="{53E81110-16C3-43BF-BF68-71A8EBD0B2B6}" type="presParOf" srcId="{580B71A2-589B-4351-B390-89922FD95328}" destId="{402FDBAD-AF2E-48CE-9ED0-3074A6ABD402}" srcOrd="0" destOrd="0" presId="urn:microsoft.com/office/officeart/2009/3/layout/OpposingIdeas"/>
    <dgm:cxn modelId="{AC120CA3-632F-4CE2-A3A4-962B0CE8B2C8}" type="presParOf" srcId="{580B71A2-589B-4351-B390-89922FD95328}" destId="{79B95B85-C674-49D6-A2C4-62F5866244A9}" srcOrd="1" destOrd="0" presId="urn:microsoft.com/office/officeart/2009/3/layout/OpposingIdeas"/>
    <dgm:cxn modelId="{001894C0-99FD-433B-B91B-8CF755BE043E}" type="presParOf" srcId="{580B71A2-589B-4351-B390-89922FD95328}" destId="{528B759B-993E-4DCC-93BA-51BA3159A71A}" srcOrd="2" destOrd="0" presId="urn:microsoft.com/office/officeart/2009/3/layout/OpposingIdeas"/>
    <dgm:cxn modelId="{4564999E-76CE-4190-B1E0-206F76F51B9C}" type="presParOf" srcId="{580B71A2-589B-4351-B390-89922FD95328}" destId="{5CE0317F-4DEB-4C0B-A866-F2787B239794}" srcOrd="3" destOrd="0" presId="urn:microsoft.com/office/officeart/2009/3/layout/OpposingIdeas"/>
    <dgm:cxn modelId="{9FA69704-60FE-4F83-A781-041931C4509A}" type="presParOf" srcId="{580B71A2-589B-4351-B390-89922FD95328}" destId="{7852D898-46C2-43D7-AB77-998050AA36C8}" srcOrd="4" destOrd="0" presId="urn:microsoft.com/office/officeart/2009/3/layout/OpposingIdeas"/>
    <dgm:cxn modelId="{F9CE1345-252B-4EDC-85B2-DF5F451F383D}" type="presParOf" srcId="{580B71A2-589B-4351-B390-89922FD95328}" destId="{1D1558FB-6079-4FC7-B1C4-47B745E96C3B}" srcOrd="5" destOrd="0" presId="urn:microsoft.com/office/officeart/2009/3/layout/OpposingIdeas"/>
    <dgm:cxn modelId="{A1A42A33-526A-43FC-9BEB-91295DDCFC21}" type="presParOf" srcId="{580B71A2-589B-4351-B390-89922FD95328}" destId="{F0DD20D6-2293-44C2-98A4-58ADCE69518C}" srcOrd="6" destOrd="0" presId="urn:microsoft.com/office/officeart/2009/3/layout/OpposingIdeas"/>
    <dgm:cxn modelId="{5BB107D7-B718-4B54-88C0-C990CD685257}" type="presParOf" srcId="{580B71A2-589B-4351-B390-89922FD95328}" destId="{D76B2D81-7EEA-408C-A18B-387282B1F17A}" srcOrd="7" destOrd="0" presId="urn:microsoft.com/office/officeart/2009/3/layout/OpposingIdea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8DFBF5-E77A-4B94-9424-B11B3A2F890D}" type="doc">
      <dgm:prSet loTypeId="urn:microsoft.com/office/officeart/2009/3/layout/OpposingIdeas" loCatId="relationship" qsTypeId="urn:microsoft.com/office/officeart/2005/8/quickstyle/simple1" qsCatId="simple" csTypeId="urn:microsoft.com/office/officeart/2005/8/colors/accent1_2" csCatId="accent1" phldr="1"/>
      <dgm:spPr/>
      <dgm:t>
        <a:bodyPr/>
        <a:lstStyle/>
        <a:p>
          <a:endParaRPr lang="en-IL"/>
        </a:p>
      </dgm:t>
    </dgm:pt>
    <dgm:pt modelId="{052C6840-4297-4DD4-ACBE-510FD307CCC9}">
      <dgm:prSet phldrT="[Text]"/>
      <dgm:spPr/>
      <dgm:t>
        <a:bodyPr/>
        <a:lstStyle/>
        <a:p>
          <a:r>
            <a:rPr lang="en-US" dirty="0"/>
            <a:t>Rising Stars</a:t>
          </a:r>
          <a:endParaRPr lang="en-IL" dirty="0"/>
        </a:p>
      </dgm:t>
    </dgm:pt>
    <dgm:pt modelId="{CCFF2577-3EA7-46A6-9078-3BBBECD56D1A}" type="parTrans" cxnId="{A310A3C1-941C-4FE7-8C49-7508561E8B38}">
      <dgm:prSet/>
      <dgm:spPr/>
      <dgm:t>
        <a:bodyPr/>
        <a:lstStyle/>
        <a:p>
          <a:endParaRPr lang="en-IL"/>
        </a:p>
      </dgm:t>
    </dgm:pt>
    <dgm:pt modelId="{BD4EF30F-77DF-4C2E-99CA-2845C6A973C1}" type="sibTrans" cxnId="{A310A3C1-941C-4FE7-8C49-7508561E8B38}">
      <dgm:prSet/>
      <dgm:spPr/>
      <dgm:t>
        <a:bodyPr/>
        <a:lstStyle/>
        <a:p>
          <a:endParaRPr lang="en-IL"/>
        </a:p>
      </dgm:t>
    </dgm:pt>
    <dgm:pt modelId="{21AF44E5-7BD5-431B-B3BD-DEAE7A4CCC12}">
      <dgm:prSet phldrT="[Text]"/>
      <dgm:spPr/>
      <dgm:t>
        <a:bodyPr/>
        <a:lstStyle/>
        <a:p>
          <a:r>
            <a:rPr lang="en-US" dirty="0"/>
            <a:t>Falling Stars</a:t>
          </a:r>
          <a:endParaRPr lang="en-IL" dirty="0"/>
        </a:p>
      </dgm:t>
    </dgm:pt>
    <dgm:pt modelId="{65361AC8-2972-4783-A3EA-7964AF501517}" type="parTrans" cxnId="{5A83D905-047B-4367-B41E-96EACBD757B6}">
      <dgm:prSet/>
      <dgm:spPr/>
      <dgm:t>
        <a:bodyPr/>
        <a:lstStyle/>
        <a:p>
          <a:endParaRPr lang="en-IL"/>
        </a:p>
      </dgm:t>
    </dgm:pt>
    <dgm:pt modelId="{1735FADD-3931-434A-923F-5990B63F7AFD}" type="sibTrans" cxnId="{5A83D905-047B-4367-B41E-96EACBD757B6}">
      <dgm:prSet/>
      <dgm:spPr/>
      <dgm:t>
        <a:bodyPr/>
        <a:lstStyle/>
        <a:p>
          <a:endParaRPr lang="en-IL"/>
        </a:p>
      </dgm:t>
    </dgm:pt>
    <dgm:pt modelId="{64180DEF-8CF1-4623-A44D-6BA5F1D06E03}">
      <dgm:prSet phldrT="[Text]" custT="1"/>
      <dgm:spPr/>
      <dgm:t>
        <a:bodyPr anchor="ctr"/>
        <a:lstStyle/>
        <a:p>
          <a:pPr algn="ctr"/>
          <a:r>
            <a:rPr lang="en-US" sz="1900" dirty="0">
              <a:latin typeface="Sora Light" panose="020B0604020202020204" charset="0"/>
              <a:cs typeface="Sora Light" panose="020B0604020202020204" charset="0"/>
            </a:rPr>
            <a:t>High gravity to centroid</a:t>
          </a:r>
          <a:endParaRPr lang="en-IL" sz="1900" dirty="0">
            <a:latin typeface="Sora Light" panose="020B0604020202020204" charset="0"/>
            <a:cs typeface="Sora Light" panose="020B0604020202020204" charset="0"/>
          </a:endParaRPr>
        </a:p>
      </dgm:t>
    </dgm:pt>
    <dgm:pt modelId="{11557803-B24C-4DD2-B2DE-CB93595EEE65}" type="parTrans" cxnId="{38A65168-4A35-4886-B3F1-8341BBD6DCEC}">
      <dgm:prSet/>
      <dgm:spPr/>
      <dgm:t>
        <a:bodyPr/>
        <a:lstStyle/>
        <a:p>
          <a:endParaRPr lang="en-IL"/>
        </a:p>
      </dgm:t>
    </dgm:pt>
    <dgm:pt modelId="{E6770870-4206-43B5-A63B-1FC0A56DAE2D}" type="sibTrans" cxnId="{38A65168-4A35-4886-B3F1-8341BBD6DCEC}">
      <dgm:prSet/>
      <dgm:spPr/>
      <dgm:t>
        <a:bodyPr/>
        <a:lstStyle/>
        <a:p>
          <a:endParaRPr lang="en-IL"/>
        </a:p>
      </dgm:t>
    </dgm:pt>
    <dgm:pt modelId="{50E2FF33-CDA5-4850-A864-F7F1CEF0057D}">
      <dgm:prSet phldrT="[Text]" custT="1"/>
      <dgm:spPr/>
      <dgm:t>
        <a:bodyPr anchor="ctr"/>
        <a:lstStyle/>
        <a:p>
          <a:pPr algn="ctr"/>
          <a:r>
            <a:rPr lang="en-US" sz="1900" dirty="0">
              <a:latin typeface="Sora Light" panose="020B0604020202020204" charset="0"/>
              <a:cs typeface="Sora Light" panose="020B0604020202020204" charset="0"/>
            </a:rPr>
            <a:t>Low gravity to centroid</a:t>
          </a:r>
          <a:endParaRPr lang="en-IL" sz="1900" dirty="0">
            <a:latin typeface="Sora Light" panose="020B0604020202020204" charset="0"/>
            <a:cs typeface="Sora Light" panose="020B0604020202020204" charset="0"/>
          </a:endParaRPr>
        </a:p>
      </dgm:t>
    </dgm:pt>
    <dgm:pt modelId="{147CF58B-57CD-443E-8002-FFD686228E19}" type="parTrans" cxnId="{445896A6-9492-44A0-B874-137BEF717FC2}">
      <dgm:prSet/>
      <dgm:spPr/>
      <dgm:t>
        <a:bodyPr/>
        <a:lstStyle/>
        <a:p>
          <a:endParaRPr lang="en-IL"/>
        </a:p>
      </dgm:t>
    </dgm:pt>
    <dgm:pt modelId="{B006E9C3-3DFD-4575-96F1-A1CFA3406B92}" type="sibTrans" cxnId="{445896A6-9492-44A0-B874-137BEF717FC2}">
      <dgm:prSet/>
      <dgm:spPr/>
      <dgm:t>
        <a:bodyPr/>
        <a:lstStyle/>
        <a:p>
          <a:endParaRPr lang="en-IL"/>
        </a:p>
      </dgm:t>
    </dgm:pt>
    <dgm:pt modelId="{580B71A2-589B-4351-B390-89922FD95328}" type="pres">
      <dgm:prSet presAssocID="{2E8DFBF5-E77A-4B94-9424-B11B3A2F890D}" presName="Name0" presStyleCnt="0">
        <dgm:presLayoutVars>
          <dgm:chMax val="2"/>
          <dgm:dir/>
          <dgm:animOne val="branch"/>
          <dgm:animLvl val="lvl"/>
          <dgm:resizeHandles val="exact"/>
        </dgm:presLayoutVars>
      </dgm:prSet>
      <dgm:spPr/>
    </dgm:pt>
    <dgm:pt modelId="{402FDBAD-AF2E-48CE-9ED0-3074A6ABD402}" type="pres">
      <dgm:prSet presAssocID="{2E8DFBF5-E77A-4B94-9424-B11B3A2F890D}" presName="Background" presStyleLbl="node1" presStyleIdx="0" presStyleCnt="1"/>
      <dgm:spPr>
        <a:xfrm>
          <a:off x="1744788" y="628778"/>
          <a:ext cx="4539410" cy="2441140"/>
        </a:xfrm>
        <a:prstGeom prst="round2DiagRect">
          <a:avLst>
            <a:gd name="adj1" fmla="val 0"/>
            <a:gd name="adj2" fmla="val 16670"/>
          </a:avLst>
        </a:prstGeom>
        <a:solidFill>
          <a:srgbClr val="DAE3F2"/>
        </a:solidFill>
        <a:ln w="7620">
          <a:solidFill>
            <a:srgbClr val="BBC2DC"/>
          </a:solidFill>
          <a:prstDash val="solid"/>
        </a:ln>
      </dgm:spPr>
    </dgm:pt>
    <dgm:pt modelId="{79B95B85-C674-49D6-A2C4-62F5866244A9}" type="pres">
      <dgm:prSet presAssocID="{2E8DFBF5-E77A-4B94-9424-B11B3A2F890D}" presName="Divider" presStyleLbl="callout" presStyleIdx="0" presStyleCnt="1"/>
      <dgm:spPr/>
    </dgm:pt>
    <dgm:pt modelId="{528B759B-993E-4DCC-93BA-51BA3159A71A}" type="pres">
      <dgm:prSet presAssocID="{2E8DFBF5-E77A-4B94-9424-B11B3A2F890D}" presName="ChildText1" presStyleLbl="revTx" presStyleIdx="0" presStyleCnt="0">
        <dgm:presLayoutVars>
          <dgm:chMax val="0"/>
          <dgm:chPref val="0"/>
          <dgm:bulletEnabled val="1"/>
        </dgm:presLayoutVars>
      </dgm:prSet>
      <dgm:spPr/>
    </dgm:pt>
    <dgm:pt modelId="{5CE0317F-4DEB-4C0B-A866-F2787B239794}" type="pres">
      <dgm:prSet presAssocID="{2E8DFBF5-E77A-4B94-9424-B11B3A2F890D}" presName="ChildText2" presStyleLbl="revTx" presStyleIdx="0" presStyleCnt="0">
        <dgm:presLayoutVars>
          <dgm:chMax val="0"/>
          <dgm:chPref val="0"/>
          <dgm:bulletEnabled val="1"/>
        </dgm:presLayoutVars>
      </dgm:prSet>
      <dgm:spPr/>
    </dgm:pt>
    <dgm:pt modelId="{7852D898-46C2-43D7-AB77-998050AA36C8}" type="pres">
      <dgm:prSet presAssocID="{2E8DFBF5-E77A-4B94-9424-B11B3A2F890D}" presName="ParentText1" presStyleLbl="revTx" presStyleIdx="0" presStyleCnt="0">
        <dgm:presLayoutVars>
          <dgm:chMax val="1"/>
          <dgm:chPref val="1"/>
        </dgm:presLayoutVars>
      </dgm:prSet>
      <dgm:spPr/>
    </dgm:pt>
    <dgm:pt modelId="{1D1558FB-6079-4FC7-B1C4-47B745E96C3B}" type="pres">
      <dgm:prSet presAssocID="{2E8DFBF5-E77A-4B94-9424-B11B3A2F890D}" presName="ParentShape1" presStyleLbl="alignImgPlace1" presStyleIdx="0" presStyleCnt="2">
        <dgm:presLayoutVars/>
      </dgm:prSet>
      <dgm:spPr/>
    </dgm:pt>
    <dgm:pt modelId="{F0DD20D6-2293-44C2-98A4-58ADCE69518C}" type="pres">
      <dgm:prSet presAssocID="{2E8DFBF5-E77A-4B94-9424-B11B3A2F890D}" presName="ParentText2" presStyleLbl="revTx" presStyleIdx="0" presStyleCnt="0">
        <dgm:presLayoutVars>
          <dgm:chMax val="1"/>
          <dgm:chPref val="1"/>
        </dgm:presLayoutVars>
      </dgm:prSet>
      <dgm:spPr/>
    </dgm:pt>
    <dgm:pt modelId="{D76B2D81-7EEA-408C-A18B-387282B1F17A}" type="pres">
      <dgm:prSet presAssocID="{2E8DFBF5-E77A-4B94-9424-B11B3A2F890D}" presName="ParentShape2" presStyleLbl="alignImgPlace1" presStyleIdx="1" presStyleCnt="2">
        <dgm:presLayoutVars/>
      </dgm:prSet>
      <dgm:spPr/>
    </dgm:pt>
  </dgm:ptLst>
  <dgm:cxnLst>
    <dgm:cxn modelId="{A7744803-C680-472F-A958-402BB118A118}" type="presOf" srcId="{2E8DFBF5-E77A-4B94-9424-B11B3A2F890D}" destId="{580B71A2-589B-4351-B390-89922FD95328}" srcOrd="0" destOrd="0" presId="urn:microsoft.com/office/officeart/2009/3/layout/OpposingIdeas"/>
    <dgm:cxn modelId="{5A83D905-047B-4367-B41E-96EACBD757B6}" srcId="{2E8DFBF5-E77A-4B94-9424-B11B3A2F890D}" destId="{21AF44E5-7BD5-431B-B3BD-DEAE7A4CCC12}" srcOrd="1" destOrd="0" parTransId="{65361AC8-2972-4783-A3EA-7964AF501517}" sibTransId="{1735FADD-3931-434A-923F-5990B63F7AFD}"/>
    <dgm:cxn modelId="{ACB44426-53FD-4ACE-BF5F-E62A451D7480}" type="presOf" srcId="{052C6840-4297-4DD4-ACBE-510FD307CCC9}" destId="{1D1558FB-6079-4FC7-B1C4-47B745E96C3B}" srcOrd="1" destOrd="0" presId="urn:microsoft.com/office/officeart/2009/3/layout/OpposingIdeas"/>
    <dgm:cxn modelId="{A8497431-D74A-4BB9-AF06-627332316D48}" type="presOf" srcId="{21AF44E5-7BD5-431B-B3BD-DEAE7A4CCC12}" destId="{D76B2D81-7EEA-408C-A18B-387282B1F17A}" srcOrd="1" destOrd="0" presId="urn:microsoft.com/office/officeart/2009/3/layout/OpposingIdeas"/>
    <dgm:cxn modelId="{38A65168-4A35-4886-B3F1-8341BBD6DCEC}" srcId="{052C6840-4297-4DD4-ACBE-510FD307CCC9}" destId="{64180DEF-8CF1-4623-A44D-6BA5F1D06E03}" srcOrd="0" destOrd="0" parTransId="{11557803-B24C-4DD2-B2DE-CB93595EEE65}" sibTransId="{E6770870-4206-43B5-A63B-1FC0A56DAE2D}"/>
    <dgm:cxn modelId="{7C0A5076-F0AE-44C6-B5CD-32CC75C97123}" type="presOf" srcId="{50E2FF33-CDA5-4850-A864-F7F1CEF0057D}" destId="{5CE0317F-4DEB-4C0B-A866-F2787B239794}" srcOrd="0" destOrd="0" presId="urn:microsoft.com/office/officeart/2009/3/layout/OpposingIdeas"/>
    <dgm:cxn modelId="{445896A6-9492-44A0-B874-137BEF717FC2}" srcId="{21AF44E5-7BD5-431B-B3BD-DEAE7A4CCC12}" destId="{50E2FF33-CDA5-4850-A864-F7F1CEF0057D}" srcOrd="0" destOrd="0" parTransId="{147CF58B-57CD-443E-8002-FFD686228E19}" sibTransId="{B006E9C3-3DFD-4575-96F1-A1CFA3406B92}"/>
    <dgm:cxn modelId="{BD2AF3B9-4F54-4E1B-96B0-1897F9457999}" type="presOf" srcId="{64180DEF-8CF1-4623-A44D-6BA5F1D06E03}" destId="{528B759B-993E-4DCC-93BA-51BA3159A71A}" srcOrd="0" destOrd="0" presId="urn:microsoft.com/office/officeart/2009/3/layout/OpposingIdeas"/>
    <dgm:cxn modelId="{A310A3C1-941C-4FE7-8C49-7508561E8B38}" srcId="{2E8DFBF5-E77A-4B94-9424-B11B3A2F890D}" destId="{052C6840-4297-4DD4-ACBE-510FD307CCC9}" srcOrd="0" destOrd="0" parTransId="{CCFF2577-3EA7-46A6-9078-3BBBECD56D1A}" sibTransId="{BD4EF30F-77DF-4C2E-99CA-2845C6A973C1}"/>
    <dgm:cxn modelId="{7DAC7EEB-1D34-41D5-AF38-9E5F18E8CAB8}" type="presOf" srcId="{052C6840-4297-4DD4-ACBE-510FD307CCC9}" destId="{7852D898-46C2-43D7-AB77-998050AA36C8}" srcOrd="0" destOrd="0" presId="urn:microsoft.com/office/officeart/2009/3/layout/OpposingIdeas"/>
    <dgm:cxn modelId="{D22F85EF-FF1C-4421-89AF-A14B7AB1EC31}" type="presOf" srcId="{21AF44E5-7BD5-431B-B3BD-DEAE7A4CCC12}" destId="{F0DD20D6-2293-44C2-98A4-58ADCE69518C}" srcOrd="0" destOrd="0" presId="urn:microsoft.com/office/officeart/2009/3/layout/OpposingIdeas"/>
    <dgm:cxn modelId="{53E81110-16C3-43BF-BF68-71A8EBD0B2B6}" type="presParOf" srcId="{580B71A2-589B-4351-B390-89922FD95328}" destId="{402FDBAD-AF2E-48CE-9ED0-3074A6ABD402}" srcOrd="0" destOrd="0" presId="urn:microsoft.com/office/officeart/2009/3/layout/OpposingIdeas"/>
    <dgm:cxn modelId="{AC120CA3-632F-4CE2-A3A4-962B0CE8B2C8}" type="presParOf" srcId="{580B71A2-589B-4351-B390-89922FD95328}" destId="{79B95B85-C674-49D6-A2C4-62F5866244A9}" srcOrd="1" destOrd="0" presId="urn:microsoft.com/office/officeart/2009/3/layout/OpposingIdeas"/>
    <dgm:cxn modelId="{001894C0-99FD-433B-B91B-8CF755BE043E}" type="presParOf" srcId="{580B71A2-589B-4351-B390-89922FD95328}" destId="{528B759B-993E-4DCC-93BA-51BA3159A71A}" srcOrd="2" destOrd="0" presId="urn:microsoft.com/office/officeart/2009/3/layout/OpposingIdeas"/>
    <dgm:cxn modelId="{4564999E-76CE-4190-B1E0-206F76F51B9C}" type="presParOf" srcId="{580B71A2-589B-4351-B390-89922FD95328}" destId="{5CE0317F-4DEB-4C0B-A866-F2787B239794}" srcOrd="3" destOrd="0" presId="urn:microsoft.com/office/officeart/2009/3/layout/OpposingIdeas"/>
    <dgm:cxn modelId="{9FA69704-60FE-4F83-A781-041931C4509A}" type="presParOf" srcId="{580B71A2-589B-4351-B390-89922FD95328}" destId="{7852D898-46C2-43D7-AB77-998050AA36C8}" srcOrd="4" destOrd="0" presId="urn:microsoft.com/office/officeart/2009/3/layout/OpposingIdeas"/>
    <dgm:cxn modelId="{F9CE1345-252B-4EDC-85B2-DF5F451F383D}" type="presParOf" srcId="{580B71A2-589B-4351-B390-89922FD95328}" destId="{1D1558FB-6079-4FC7-B1C4-47B745E96C3B}" srcOrd="5" destOrd="0" presId="urn:microsoft.com/office/officeart/2009/3/layout/OpposingIdeas"/>
    <dgm:cxn modelId="{A1A42A33-526A-43FC-9BEB-91295DDCFC21}" type="presParOf" srcId="{580B71A2-589B-4351-B390-89922FD95328}" destId="{F0DD20D6-2293-44C2-98A4-58ADCE69518C}" srcOrd="6" destOrd="0" presId="urn:microsoft.com/office/officeart/2009/3/layout/OpposingIdeas"/>
    <dgm:cxn modelId="{5BB107D7-B718-4B54-88C0-C990CD685257}" type="presParOf" srcId="{580B71A2-589B-4351-B390-89922FD95328}" destId="{D76B2D81-7EEA-408C-A18B-387282B1F17A}" srcOrd="7" destOrd="0" presId="urn:microsoft.com/office/officeart/2009/3/layout/OpposingIdea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2FDBAD-AF2E-48CE-9ED0-3074A6ABD402}">
      <dsp:nvSpPr>
        <dsp:cNvPr id="0" name=""/>
        <dsp:cNvSpPr/>
      </dsp:nvSpPr>
      <dsp:spPr>
        <a:xfrm>
          <a:off x="2163705" y="538828"/>
          <a:ext cx="3890023" cy="2091921"/>
        </a:xfrm>
        <a:prstGeom prst="round2DiagRect">
          <a:avLst>
            <a:gd name="adj1" fmla="val 0"/>
            <a:gd name="adj2" fmla="val 16670"/>
          </a:avLst>
        </a:prstGeom>
        <a:solidFill>
          <a:srgbClr val="DAE3F2"/>
        </a:solidFill>
        <a:ln w="7620" cap="flat" cmpd="sng" algn="ctr">
          <a:solidFill>
            <a:srgbClr val="BBC2DC"/>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B95B85-C674-49D6-A2C4-62F5866244A9}">
      <dsp:nvSpPr>
        <dsp:cNvPr id="0" name=""/>
        <dsp:cNvSpPr/>
      </dsp:nvSpPr>
      <dsp:spPr>
        <a:xfrm>
          <a:off x="4108717" y="760698"/>
          <a:ext cx="518" cy="164818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8B759B-993E-4DCC-93BA-51BA3159A71A}">
      <dsp:nvSpPr>
        <dsp:cNvPr id="0" name=""/>
        <dsp:cNvSpPr/>
      </dsp:nvSpPr>
      <dsp:spPr>
        <a:xfrm>
          <a:off x="2293373" y="697307"/>
          <a:ext cx="1685676" cy="1774963"/>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Sora Light" panose="020B0604020202020204" charset="0"/>
              <a:cs typeface="Sora Light" panose="020B0604020202020204" charset="0"/>
            </a:rPr>
            <a:t>Rapid increase in connectivity</a:t>
          </a:r>
          <a:endParaRPr lang="en-IL" sz="1900" kern="1200" dirty="0">
            <a:latin typeface="Sora Light" panose="020B0604020202020204" charset="0"/>
            <a:cs typeface="Sora Light" panose="020B0604020202020204" charset="0"/>
          </a:endParaRPr>
        </a:p>
      </dsp:txBody>
      <dsp:txXfrm>
        <a:off x="2293373" y="697307"/>
        <a:ext cx="1685676" cy="1774963"/>
      </dsp:txXfrm>
    </dsp:sp>
    <dsp:sp modelId="{5CE0317F-4DEB-4C0B-A866-F2787B239794}">
      <dsp:nvSpPr>
        <dsp:cNvPr id="0" name=""/>
        <dsp:cNvSpPr/>
      </dsp:nvSpPr>
      <dsp:spPr>
        <a:xfrm>
          <a:off x="4238384" y="697307"/>
          <a:ext cx="1685676" cy="1774963"/>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Sora Light" panose="020B0604020202020204" charset="0"/>
              <a:cs typeface="Sora Light" panose="020B0604020202020204" charset="0"/>
            </a:rPr>
            <a:t>Steady connectivity over time</a:t>
          </a:r>
          <a:endParaRPr lang="en-IL" sz="1900" kern="1200" dirty="0">
            <a:latin typeface="Sora Light" panose="020B0604020202020204" charset="0"/>
            <a:cs typeface="Sora Light" panose="020B0604020202020204" charset="0"/>
          </a:endParaRPr>
        </a:p>
      </dsp:txBody>
      <dsp:txXfrm>
        <a:off x="4238384" y="697307"/>
        <a:ext cx="1685676" cy="1774963"/>
      </dsp:txXfrm>
    </dsp:sp>
    <dsp:sp modelId="{1D1558FB-6079-4FC7-B1C4-47B745E96C3B}">
      <dsp:nvSpPr>
        <dsp:cNvPr id="0" name=""/>
        <dsp:cNvSpPr/>
      </dsp:nvSpPr>
      <dsp:spPr>
        <a:xfrm rot="16200000">
          <a:off x="698489" y="816879"/>
          <a:ext cx="2282096" cy="648337"/>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r" defTabSz="622300">
            <a:lnSpc>
              <a:spcPct val="90000"/>
            </a:lnSpc>
            <a:spcBef>
              <a:spcPct val="0"/>
            </a:spcBef>
            <a:spcAft>
              <a:spcPct val="35000"/>
            </a:spcAft>
            <a:buNone/>
          </a:pPr>
          <a:r>
            <a:rPr lang="en-US" sz="1400" kern="1200" dirty="0"/>
            <a:t>Emerging Nodes</a:t>
          </a:r>
          <a:endParaRPr lang="en-IL" sz="1400" kern="1200" dirty="0"/>
        </a:p>
      </dsp:txBody>
      <dsp:txXfrm>
        <a:off x="796475" y="1077500"/>
        <a:ext cx="2086124" cy="323067"/>
      </dsp:txXfrm>
    </dsp:sp>
    <dsp:sp modelId="{D76B2D81-7EEA-408C-A18B-387282B1F17A}">
      <dsp:nvSpPr>
        <dsp:cNvPr id="0" name=""/>
        <dsp:cNvSpPr/>
      </dsp:nvSpPr>
      <dsp:spPr>
        <a:xfrm rot="5400000">
          <a:off x="5236849" y="1704361"/>
          <a:ext cx="2282096" cy="648337"/>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r" defTabSz="622300">
            <a:lnSpc>
              <a:spcPct val="90000"/>
            </a:lnSpc>
            <a:spcBef>
              <a:spcPct val="0"/>
            </a:spcBef>
            <a:spcAft>
              <a:spcPct val="35000"/>
            </a:spcAft>
            <a:buNone/>
          </a:pPr>
          <a:r>
            <a:rPr lang="en-US" sz="1400" kern="1200" dirty="0"/>
            <a:t>Steady Nodes</a:t>
          </a:r>
          <a:endParaRPr lang="en-IL" sz="1400" kern="1200" dirty="0"/>
        </a:p>
      </dsp:txBody>
      <dsp:txXfrm>
        <a:off x="5334835" y="1769010"/>
        <a:ext cx="2086124" cy="3230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2FDBAD-AF2E-48CE-9ED0-3074A6ABD402}">
      <dsp:nvSpPr>
        <dsp:cNvPr id="0" name=""/>
        <dsp:cNvSpPr/>
      </dsp:nvSpPr>
      <dsp:spPr>
        <a:xfrm>
          <a:off x="2028488" y="538828"/>
          <a:ext cx="3890023" cy="2091921"/>
        </a:xfrm>
        <a:prstGeom prst="round2DiagRect">
          <a:avLst>
            <a:gd name="adj1" fmla="val 0"/>
            <a:gd name="adj2" fmla="val 16670"/>
          </a:avLst>
        </a:prstGeom>
        <a:solidFill>
          <a:srgbClr val="DAE3F2"/>
        </a:solidFill>
        <a:ln w="7620" cap="flat" cmpd="sng" algn="ctr">
          <a:solidFill>
            <a:srgbClr val="BBC2DC"/>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B95B85-C674-49D6-A2C4-62F5866244A9}">
      <dsp:nvSpPr>
        <dsp:cNvPr id="0" name=""/>
        <dsp:cNvSpPr/>
      </dsp:nvSpPr>
      <dsp:spPr>
        <a:xfrm>
          <a:off x="3973500" y="760698"/>
          <a:ext cx="518" cy="164818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8B759B-993E-4DCC-93BA-51BA3159A71A}">
      <dsp:nvSpPr>
        <dsp:cNvPr id="0" name=""/>
        <dsp:cNvSpPr/>
      </dsp:nvSpPr>
      <dsp:spPr>
        <a:xfrm>
          <a:off x="2158156" y="697307"/>
          <a:ext cx="1685676" cy="1774963"/>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Sora Light" panose="020B0604020202020204" charset="0"/>
              <a:cs typeface="Sora Light" panose="020B0604020202020204" charset="0"/>
            </a:rPr>
            <a:t>High gravity to centroid</a:t>
          </a:r>
          <a:endParaRPr lang="en-IL" sz="1900" kern="1200" dirty="0">
            <a:latin typeface="Sora Light" panose="020B0604020202020204" charset="0"/>
            <a:cs typeface="Sora Light" panose="020B0604020202020204" charset="0"/>
          </a:endParaRPr>
        </a:p>
      </dsp:txBody>
      <dsp:txXfrm>
        <a:off x="2158156" y="697307"/>
        <a:ext cx="1685676" cy="1774963"/>
      </dsp:txXfrm>
    </dsp:sp>
    <dsp:sp modelId="{5CE0317F-4DEB-4C0B-A866-F2787B239794}">
      <dsp:nvSpPr>
        <dsp:cNvPr id="0" name=""/>
        <dsp:cNvSpPr/>
      </dsp:nvSpPr>
      <dsp:spPr>
        <a:xfrm>
          <a:off x="4103167" y="697307"/>
          <a:ext cx="1685676" cy="1774963"/>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Sora Light" panose="020B0604020202020204" charset="0"/>
              <a:cs typeface="Sora Light" panose="020B0604020202020204" charset="0"/>
            </a:rPr>
            <a:t>Low gravity to centroid</a:t>
          </a:r>
          <a:endParaRPr lang="en-IL" sz="1900" kern="1200" dirty="0">
            <a:latin typeface="Sora Light" panose="020B0604020202020204" charset="0"/>
            <a:cs typeface="Sora Light" panose="020B0604020202020204" charset="0"/>
          </a:endParaRPr>
        </a:p>
      </dsp:txBody>
      <dsp:txXfrm>
        <a:off x="4103167" y="697307"/>
        <a:ext cx="1685676" cy="1774963"/>
      </dsp:txXfrm>
    </dsp:sp>
    <dsp:sp modelId="{1D1558FB-6079-4FC7-B1C4-47B745E96C3B}">
      <dsp:nvSpPr>
        <dsp:cNvPr id="0" name=""/>
        <dsp:cNvSpPr/>
      </dsp:nvSpPr>
      <dsp:spPr>
        <a:xfrm rot="16200000">
          <a:off x="563272" y="816879"/>
          <a:ext cx="2282096" cy="648337"/>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r" defTabSz="622300">
            <a:lnSpc>
              <a:spcPct val="90000"/>
            </a:lnSpc>
            <a:spcBef>
              <a:spcPct val="0"/>
            </a:spcBef>
            <a:spcAft>
              <a:spcPct val="35000"/>
            </a:spcAft>
            <a:buNone/>
          </a:pPr>
          <a:r>
            <a:rPr lang="en-US" sz="1400" kern="1200" dirty="0"/>
            <a:t>Rising Stars</a:t>
          </a:r>
          <a:endParaRPr lang="en-IL" sz="1400" kern="1200" dirty="0"/>
        </a:p>
      </dsp:txBody>
      <dsp:txXfrm>
        <a:off x="661258" y="1077500"/>
        <a:ext cx="2086124" cy="323067"/>
      </dsp:txXfrm>
    </dsp:sp>
    <dsp:sp modelId="{D76B2D81-7EEA-408C-A18B-387282B1F17A}">
      <dsp:nvSpPr>
        <dsp:cNvPr id="0" name=""/>
        <dsp:cNvSpPr/>
      </dsp:nvSpPr>
      <dsp:spPr>
        <a:xfrm rot="5400000">
          <a:off x="5101632" y="1704361"/>
          <a:ext cx="2282096" cy="648337"/>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r" defTabSz="622300">
            <a:lnSpc>
              <a:spcPct val="90000"/>
            </a:lnSpc>
            <a:spcBef>
              <a:spcPct val="0"/>
            </a:spcBef>
            <a:spcAft>
              <a:spcPct val="35000"/>
            </a:spcAft>
            <a:buNone/>
          </a:pPr>
          <a:r>
            <a:rPr lang="en-US" sz="1400" kern="1200" dirty="0"/>
            <a:t>Falling Stars</a:t>
          </a:r>
          <a:endParaRPr lang="en-IL" sz="1400" kern="1200" dirty="0"/>
        </a:p>
      </dsp:txBody>
      <dsp:txXfrm>
        <a:off x="5199618" y="1769010"/>
        <a:ext cx="2086124" cy="323067"/>
      </dsp:txXfrm>
    </dsp:sp>
  </dsp:spTree>
</dsp:drawing>
</file>

<file path=ppt/diagrams/layout1.xml><?xml version="1.0" encoding="utf-8"?>
<dgm:layoutDef xmlns:dgm="http://schemas.openxmlformats.org/drawingml/2006/diagram" xmlns:a="http://schemas.openxmlformats.org/drawingml/2006/main" uniqueId="urn:microsoft.com/office/officeart/2009/3/layout/OpposingIdeas">
  <dgm:title val=""/>
  <dgm:desc val=""/>
  <dgm:catLst>
    <dgm:cat type="relationship" pri="3400"/>
  </dgm:catLst>
  <dgm:samp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clrData>
  <dgm:layoutNode name="Name0">
    <dgm:varLst>
      <dgm:chMax val="2"/>
      <dgm:dir/>
      <dgm:animOne val="branch"/>
      <dgm:animLvl val="lvl"/>
      <dgm:resizeHandles val="exact"/>
    </dgm:varLst>
    <dgm:choose name="Name1">
      <dgm:if name="Name2" axis="ch" ptType="node" func="cnt" op="lte" val="1">
        <dgm:alg type="composite">
          <dgm:param type="ar" val="0.9928"/>
        </dgm:alg>
      </dgm:if>
      <dgm:else name="Name3">
        <dgm:alg type="composite">
          <dgm:param type="ar" val="1.6364"/>
        </dgm:alg>
      </dgm:else>
    </dgm:choose>
    <dgm:shape xmlns:r="http://schemas.openxmlformats.org/officeDocument/2006/relationships" r:blip="">
      <dgm:adjLst/>
    </dgm:shape>
    <dgm:choose name="Name4">
      <dgm:if name="Name5" func="var" arg="dir" op="equ" val="norm">
        <dgm:choose name="Name6">
          <dgm:if name="Name7"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2963"/>
              <dgm:constr type="t" for="ch" forName="ChildText1" refType="h" fact="0.2722"/>
              <dgm:constr type="w" for="ch" forName="ChildText1" refType="w" fact="0.6534"/>
              <dgm:constr type="h" for="ch" forName="ChildText1" refType="h" fact="0.6682"/>
              <dgm:constr type="l" for="ch" forName="Background" refType="w" fact="0.246"/>
              <dgm:constr type="t" for="ch" forName="Background" refType="h" fact="0.2125"/>
              <dgm:constr type="w" for="ch" forName="Background" refType="w" fact="0.754"/>
              <dgm:constr type="h" for="ch" forName="Background" refType="h" fact="0.7875"/>
              <dgm:constr type="l" for="ch" forName="ParentText1" refType="w" fact="0"/>
              <dgm:constr type="t" for="ch" forName="ParentText1" refType="h" fact="0"/>
              <dgm:constr type="w" for="ch" forName="ParentText1" refType="w" fact="0.234"/>
              <dgm:constr type="h" for="ch" forName="ParentText1" refType="h" fact="0.8713"/>
              <dgm:constr type="l" for="ch" forName="ParentShape1" refType="w" fact="0"/>
              <dgm:constr type="t" for="ch" forName="ParentShape1" refType="h" fact="0"/>
              <dgm:constr type="w" for="ch" forName="ParentShape1" refType="w" fact="0.234"/>
              <dgm:constr type="h" for="ch" forName="ParentShape1" refType="h" fact="0.8713"/>
            </dgm:constrLst>
          </dgm:if>
          <dgm:else name="Name8">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15"/>
              <dgm:constr type="t" for="ch" forName="ChildText1" refType="h" fact="0.22"/>
              <dgm:constr type="w" for="ch" forName="ChildText1" refType="w" fact="0.325"/>
              <dgm:constr type="h" for="ch" forName="ChildText1" refType="h" fact="0.56"/>
              <dgm:constr type="l" for="ch" forName="ChildText2" refType="w" fact="0.525"/>
              <dgm:constr type="t" for="ch" forName="ChildText2" refType="h" fact="0.22"/>
              <dgm:constr type="w" for="ch" forName="ChildText2" refType="w" fact="0.325"/>
              <dgm:constr type="h" for="ch" forName="ChildText2" refType="h" fact="0.56"/>
              <dgm:constr type="l" for="ch" forName="Background" refType="w" fact="0.125"/>
              <dgm:constr type="t" for="ch" forName="Background" refType="h" fact="0.17"/>
              <dgm:constr type="w" for="ch" forName="Background" refType="w" fact="0.75"/>
              <dgm:constr type="h" for="ch" forName="Background" refType="h" fact="0.66"/>
              <dgm:constr type="l" for="ch" forName="ParentText1" refType="w" fact="0"/>
              <dgm:constr type="t" for="ch" forName="ParentText1" refType="h" fact="0"/>
              <dgm:constr type="w" for="ch" forName="ParentText1" refType="w" fact="0.125"/>
              <dgm:constr type="h" for="ch" forName="ParentText1" refType="h" fact="0.72"/>
              <dgm:constr type="l" for="ch" forName="ParentShape1" refType="w" fact="0"/>
              <dgm:constr type="t" for="ch" forName="ParentShape1" refType="h" fact="0"/>
              <dgm:constr type="w" for="ch" forName="ParentShape1" refType="w" fact="0.125"/>
              <dgm:constr type="h" for="ch" forName="ParentShape1" refType="h" fact="0.72"/>
              <dgm:constr type="l" for="ch" forName="ParentText2" refType="w" fact="0.875"/>
              <dgm:constr type="t" for="ch" forName="ParentText2" refType="h" fact="0.28"/>
              <dgm:constr type="w" for="ch" forName="ParentText2" refType="w" fact="0.125"/>
              <dgm:constr type="h" for="ch" forName="ParentText2" refType="h" fact="0.72"/>
              <dgm:constr type="l" for="ch" forName="ParentShape2" refType="w" fact="0.875"/>
              <dgm:constr type="t" for="ch" forName="ParentShape2" refType="h" fact="0.28"/>
              <dgm:constr type="w" for="ch" forName="ParentShape2" refType="w" fact="0.125"/>
              <dgm:constr type="h" for="ch" forName="ParentShape2" refType="h" fact="0.72"/>
              <dgm:constr type="l" for="ch" forName="Divider" refType="w" fact="0.5"/>
              <dgm:constr type="t" for="ch" forName="Divider" refType="h" fact="0.24"/>
              <dgm:constr type="w" for="ch" forName="Divider" refType="w" fact="0.0001"/>
              <dgm:constr type="h" for="ch" forName="Divider" refType="h" fact="0.52"/>
            </dgm:constrLst>
          </dgm:else>
        </dgm:choose>
      </dgm:if>
      <dgm:else name="Name9">
        <dgm:choose name="Name10">
          <dgm:if name="Name11"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2455"/>
              <dgm:constr type="t" for="ch" forName="ChildText1" refType="h" fact="0.2651"/>
              <dgm:constr type="w" for="ch" forName="ChildText1" refType="w" fact="0.5351"/>
              <dgm:constr type="h" for="ch" forName="ChildText1" refType="h" fact="0.56"/>
              <dgm:constr type="r" for="ch" forName="Background" refType="w" fact="-0.246"/>
              <dgm:constr type="t" for="ch" forName="Background" refType="h" fact="0.2125"/>
              <dgm:constr type="w" for="ch" forName="Background" refType="w" fact="0.754"/>
              <dgm:constr type="h" for="ch" forName="Background" refType="h" fact="0.7875"/>
              <dgm:constr type="r" for="ch" forName="ParentText1" refType="w" fact="0"/>
              <dgm:constr type="t" for="ch" forName="ParentText1" refType="h" fact="0"/>
              <dgm:constr type="w" for="ch" forName="ParentText1" refType="w" fact="0.234"/>
              <dgm:constr type="h" for="ch" forName="ParentText1" refType="h" fact="0.8713"/>
              <dgm:constr type="r" for="ch" forName="ParentShape1" refType="w" fact="0"/>
              <dgm:constr type="t" for="ch" forName="ParentShape1" refType="h" fact="0"/>
              <dgm:constr type="w" for="ch" forName="ParentShape1" refType="w" fact="0.234"/>
              <dgm:constr type="h" for="ch" forName="ParentShape1" refType="h" fact="0.8713"/>
            </dgm:constrLst>
          </dgm:if>
          <dgm:else name="Name12">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15"/>
              <dgm:constr type="t" for="ch" forName="ChildText1" refType="h" fact="0.22"/>
              <dgm:constr type="w" for="ch" forName="ChildText1" refType="w" fact="0.325"/>
              <dgm:constr type="h" for="ch" forName="ChildText1" refType="h" fact="0.56"/>
              <dgm:constr type="r" for="ch" forName="ChildText2" refType="w" fact="-0.525"/>
              <dgm:constr type="t" for="ch" forName="ChildText2" refType="h" fact="0.22"/>
              <dgm:constr type="w" for="ch" forName="ChildText2" refType="w" fact="0.325"/>
              <dgm:constr type="h" for="ch" forName="ChildText2" refType="h" fact="0.56"/>
              <dgm:constr type="r" for="ch" forName="Background" refType="w" fact="-0.125"/>
              <dgm:constr type="t" for="ch" forName="Background" refType="h" fact="0.17"/>
              <dgm:constr type="w" for="ch" forName="Background" refType="w" fact="0.75"/>
              <dgm:constr type="h" for="ch" forName="Background" refType="h" fact="0.66"/>
              <dgm:constr type="r" for="ch" forName="ParentText1" refType="w" fact="0"/>
              <dgm:constr type="t" for="ch" forName="ParentText1" refType="h" fact="0"/>
              <dgm:constr type="w" for="ch" forName="ParentText1" refType="w" fact="0.125"/>
              <dgm:constr type="h" for="ch" forName="ParentText1" refType="h" fact="0.72"/>
              <dgm:constr type="r" for="ch" forName="ParentShape1" refType="w" fact="0"/>
              <dgm:constr type="t" for="ch" forName="ParentShape1" refType="h" fact="0"/>
              <dgm:constr type="w" for="ch" forName="ParentShape1" refType="w" fact="0.125"/>
              <dgm:constr type="h" for="ch" forName="ParentShape1" refType="h" fact="0.72"/>
              <dgm:constr type="r" for="ch" forName="ParentText2" refType="w" fact="-0.875"/>
              <dgm:constr type="t" for="ch" forName="ParentText2" refType="h" fact="0.28"/>
              <dgm:constr type="w" for="ch" forName="ParentText2" refType="w" fact="0.125"/>
              <dgm:constr type="h" for="ch" forName="ParentText2" refType="h" fact="0.72"/>
              <dgm:constr type="r" for="ch" forName="ParentShape2" refType="w" fact="-0.875"/>
              <dgm:constr type="t" for="ch" forName="ParentShape2" refType="h" fact="0.28"/>
              <dgm:constr type="w" for="ch" forName="ParentShape2" refType="w" fact="0.125"/>
              <dgm:constr type="h" for="ch" forName="ParentShape2" refType="h" fact="0.72"/>
              <dgm:constr type="r" for="ch" forName="Divider" refType="w" fact="-0.5"/>
              <dgm:constr type="t" for="ch" forName="Divider" refType="h" fact="0.24"/>
              <dgm:constr type="w" for="ch" forName="Divider" refType="w" fact="0.0001"/>
              <dgm:constr type="h" for="ch" forName="Divider" refType="h" fact="0.52"/>
            </dgm:constrLst>
          </dgm:else>
        </dgm:choose>
      </dgm:else>
    </dgm:choose>
    <dgm:choose name="Name13">
      <dgm:if name="Name14" axis="ch" ptType="node" func="cnt" op="gte" val="1">
        <dgm:layoutNode name="Background" styleLbl="node1">
          <dgm:alg type="sp"/>
          <dgm:choose name="Name15">
            <dgm:if name="Name16" func="var" arg="dir" op="equ" val="norm">
              <dgm:shape xmlns:r="http://schemas.openxmlformats.org/officeDocument/2006/relationships" type="round2DiagRect" r:blip="">
                <dgm:adjLst>
                  <dgm:adj idx="1" val="0"/>
                  <dgm:adj idx="2" val="0.1667"/>
                </dgm:adjLst>
              </dgm:shape>
            </dgm:if>
            <dgm:else name="Name17">
              <dgm:shape xmlns:r="http://schemas.openxmlformats.org/officeDocument/2006/relationships" type="round2DiagRect" r:blip="">
                <dgm:adjLst>
                  <dgm:adj idx="1" val="0.1667"/>
                  <dgm:adj idx="2" val="0"/>
                </dgm:adjLst>
              </dgm:shape>
            </dgm:else>
          </dgm:choose>
          <dgm:presOf/>
        </dgm:layoutNode>
        <dgm:choose name="Name18">
          <dgm:if name="Name19" axis="ch" ptType="node" func="cnt" op="gte" val="2">
            <dgm:layoutNode name="Divider" styleLbl="callout">
              <dgm:alg type="sp"/>
              <dgm:shape xmlns:r="http://schemas.openxmlformats.org/officeDocument/2006/relationships" type="line" r:blip="">
                <dgm:adjLst/>
              </dgm:shape>
              <dgm:presOf/>
            </dgm:layoutNode>
          </dgm:if>
          <dgm:else name="Name20"/>
        </dgm:choose>
        <dgm:layoutNode name="ChildText1"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21">
          <dgm:if name="Name22" axis="ch" ptType="node" func="cnt" op="gte" val="2">
            <dgm:layoutNode name="ChildText2"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3"/>
        </dgm:choose>
        <dgm:layoutNode name="ParentText1" styleLbl="revTx">
          <dgm:varLst>
            <dgm:chMax val="1"/>
            <dgm:chPref val="1"/>
          </dgm:varLst>
          <dgm:choose name="Name24">
            <dgm:if name="Name25" func="var" arg="dir" op="equ" val="norm">
              <dgm:alg type="tx">
                <dgm:param type="parTxLTRAlign" val="r"/>
                <dgm:param type="shpTxLTRAlignCh" val="r"/>
                <dgm:param type="txAnchorVertCh" val="mid"/>
                <dgm:param type="autoTxRot" val="grav"/>
              </dgm:alg>
            </dgm:if>
            <dgm:else name="Name26">
              <dgm:alg type="tx">
                <dgm:param type="parTxLTRAlign" val="l"/>
                <dgm:param type="shpTxLTRAlignCh" val="r"/>
                <dgm:param type="txAnchorVertCh" val="mid"/>
                <dgm:param type="autoTxRot" val="grav"/>
              </dgm:alg>
            </dgm:else>
          </dgm:choose>
          <dgm:choose name="Name27">
            <dgm:if name="Name28" func="var" arg="dir" op="equ" val="norm">
              <dgm:shape xmlns:r="http://schemas.openxmlformats.org/officeDocument/2006/relationships" rot="-90" type="rightArrow" r:blip="" hideGeom="1">
                <dgm:adjLst>
                  <dgm:adj idx="1" val="0.4983"/>
                  <dgm:adj idx="2" val="0.6066"/>
                </dgm:adjLst>
              </dgm:shape>
            </dgm:if>
            <dgm:else name="Name29">
              <dgm:shape xmlns:r="http://schemas.openxmlformats.org/officeDocument/2006/relationships" rot="90" type="leftArrow" r:blip="" hideGeom="1">
                <dgm:adjLst>
                  <dgm:adj idx="1" val="0.4983"/>
                  <dgm:adj idx="2" val="0.6066"/>
                </dgm:adjLst>
              </dgm:shape>
            </dgm:else>
          </dgm:choos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1" styleLbl="alignImgPlace1">
          <dgm:varLst/>
          <dgm:alg type="sp"/>
          <dgm:presOf axis="ch self" ptType="node node" st="1 1" cnt="1 0"/>
          <dgm:choose name="Name30">
            <dgm:if name="Name31" func="var" arg="dir" op="equ" val="norm">
              <dgm:shape xmlns:r="http://schemas.openxmlformats.org/officeDocument/2006/relationships" rot="-90" type="rightArrow" r:blip="">
                <dgm:adjLst>
                  <dgm:adj idx="1" val="0.4983"/>
                  <dgm:adj idx="2" val="0.6066"/>
                </dgm:adjLst>
              </dgm:shape>
            </dgm:if>
            <dgm:else name="Name32">
              <dgm:shape xmlns:r="http://schemas.openxmlformats.org/officeDocument/2006/relationships" rot="90" type="leftArrow" r:blip="">
                <dgm:adjLst>
                  <dgm:adj idx="1" val="0.4983"/>
                  <dgm:adj idx="2" val="0.6066"/>
                </dgm:adjLst>
              </dgm:shape>
            </dgm:else>
          </dgm:choose>
        </dgm:layoutNode>
        <dgm:choose name="Name33">
          <dgm:if name="Name34" axis="ch" ptType="node" func="cnt" op="gte" val="2">
            <dgm:layoutNode name="ParentText2" styleLbl="revTx">
              <dgm:varLst>
                <dgm:chMax val="1"/>
                <dgm:chPref val="1"/>
              </dgm:varLst>
              <dgm:choose name="Name35">
                <dgm:if name="Name36" func="var" arg="dir" op="equ" val="norm">
                  <dgm:alg type="tx">
                    <dgm:param type="parTxLTRAlign" val="r"/>
                    <dgm:param type="shpTxLTRAlignCh" val="r"/>
                    <dgm:param type="txAnchorVertCh" val="mid"/>
                    <dgm:param type="autoTxRot" val="grav"/>
                  </dgm:alg>
                </dgm:if>
                <dgm:else name="Name37">
                  <dgm:alg type="tx">
                    <dgm:param type="parTxLTRAlign" val="l"/>
                    <dgm:param type="shpTxLTRAlignCh" val="r"/>
                    <dgm:param type="txAnchorVertCh" val="mid"/>
                    <dgm:param type="autoTxRot" val="grav"/>
                  </dgm:alg>
                </dgm:else>
              </dgm:choose>
              <dgm:choose name="Name38">
                <dgm:if name="Name39" func="var" arg="dir" op="equ" val="norm">
                  <dgm:shape xmlns:r="http://schemas.openxmlformats.org/officeDocument/2006/relationships" rot="90" type="rightArrow" r:blip="" hideGeom="1">
                    <dgm:adjLst>
                      <dgm:adj idx="1" val="0.4983"/>
                      <dgm:adj idx="2" val="0.6066"/>
                    </dgm:adjLst>
                  </dgm:shape>
                </dgm:if>
                <dgm:else name="Name40">
                  <dgm:shape xmlns:r="http://schemas.openxmlformats.org/officeDocument/2006/relationships" rot="-90" type="leftArrow" r:blip="" hideGeom="1">
                    <dgm:adjLst>
                      <dgm:adj idx="1" val="0.4983"/>
                      <dgm:adj idx="2" val="0.6066"/>
                    </dgm:adjLst>
                  </dgm:shape>
                </dgm:else>
              </dgm:choos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2" styleLbl="alignImgPlace1">
              <dgm:varLst/>
              <dgm:alg type="sp"/>
              <dgm:choose name="Name41">
                <dgm:if name="Name42" func="var" arg="dir" op="equ" val="norm">
                  <dgm:shape xmlns:r="http://schemas.openxmlformats.org/officeDocument/2006/relationships" rot="90" type="rightArrow" r:blip="">
                    <dgm:adjLst>
                      <dgm:adj idx="1" val="0.4983"/>
                      <dgm:adj idx="2" val="0.6066"/>
                    </dgm:adjLst>
                  </dgm:shape>
                </dgm:if>
                <dgm:else name="Name43">
                  <dgm:shape xmlns:r="http://schemas.openxmlformats.org/officeDocument/2006/relationships" rot="-90" type="leftArrow" r:blip="">
                    <dgm:adjLst>
                      <dgm:adj idx="1" val="0.4983"/>
                      <dgm:adj idx="2" val="0.6066"/>
                    </dgm:adjLst>
                  </dgm:shape>
                </dgm:else>
              </dgm:choose>
              <dgm:presOf axis="ch self" ptType="node node" st="2 1" cnt="1 0"/>
            </dgm:layoutNode>
          </dgm:if>
          <dgm:else name="Name44"/>
        </dgm:choose>
      </dgm:if>
      <dgm:else name="Name45"/>
    </dgm:choose>
  </dgm:layoutNode>
</dgm:layoutDef>
</file>

<file path=ppt/diagrams/layout2.xml><?xml version="1.0" encoding="utf-8"?>
<dgm:layoutDef xmlns:dgm="http://schemas.openxmlformats.org/drawingml/2006/diagram" xmlns:a="http://schemas.openxmlformats.org/drawingml/2006/main" uniqueId="urn:microsoft.com/office/officeart/2009/3/layout/OpposingIdeas">
  <dgm:title val=""/>
  <dgm:desc val=""/>
  <dgm:catLst>
    <dgm:cat type="relationship" pri="3400"/>
  </dgm:catLst>
  <dgm:samp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clrData>
  <dgm:layoutNode name="Name0">
    <dgm:varLst>
      <dgm:chMax val="2"/>
      <dgm:dir/>
      <dgm:animOne val="branch"/>
      <dgm:animLvl val="lvl"/>
      <dgm:resizeHandles val="exact"/>
    </dgm:varLst>
    <dgm:choose name="Name1">
      <dgm:if name="Name2" axis="ch" ptType="node" func="cnt" op="lte" val="1">
        <dgm:alg type="composite">
          <dgm:param type="ar" val="0.9928"/>
        </dgm:alg>
      </dgm:if>
      <dgm:else name="Name3">
        <dgm:alg type="composite">
          <dgm:param type="ar" val="1.6364"/>
        </dgm:alg>
      </dgm:else>
    </dgm:choose>
    <dgm:shape xmlns:r="http://schemas.openxmlformats.org/officeDocument/2006/relationships" r:blip="">
      <dgm:adjLst/>
    </dgm:shape>
    <dgm:choose name="Name4">
      <dgm:if name="Name5" func="var" arg="dir" op="equ" val="norm">
        <dgm:choose name="Name6">
          <dgm:if name="Name7"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2963"/>
              <dgm:constr type="t" for="ch" forName="ChildText1" refType="h" fact="0.2722"/>
              <dgm:constr type="w" for="ch" forName="ChildText1" refType="w" fact="0.6534"/>
              <dgm:constr type="h" for="ch" forName="ChildText1" refType="h" fact="0.6682"/>
              <dgm:constr type="l" for="ch" forName="Background" refType="w" fact="0.246"/>
              <dgm:constr type="t" for="ch" forName="Background" refType="h" fact="0.2125"/>
              <dgm:constr type="w" for="ch" forName="Background" refType="w" fact="0.754"/>
              <dgm:constr type="h" for="ch" forName="Background" refType="h" fact="0.7875"/>
              <dgm:constr type="l" for="ch" forName="ParentText1" refType="w" fact="0"/>
              <dgm:constr type="t" for="ch" forName="ParentText1" refType="h" fact="0"/>
              <dgm:constr type="w" for="ch" forName="ParentText1" refType="w" fact="0.234"/>
              <dgm:constr type="h" for="ch" forName="ParentText1" refType="h" fact="0.8713"/>
              <dgm:constr type="l" for="ch" forName="ParentShape1" refType="w" fact="0"/>
              <dgm:constr type="t" for="ch" forName="ParentShape1" refType="h" fact="0"/>
              <dgm:constr type="w" for="ch" forName="ParentShape1" refType="w" fact="0.234"/>
              <dgm:constr type="h" for="ch" forName="ParentShape1" refType="h" fact="0.8713"/>
            </dgm:constrLst>
          </dgm:if>
          <dgm:else name="Name8">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15"/>
              <dgm:constr type="t" for="ch" forName="ChildText1" refType="h" fact="0.22"/>
              <dgm:constr type="w" for="ch" forName="ChildText1" refType="w" fact="0.325"/>
              <dgm:constr type="h" for="ch" forName="ChildText1" refType="h" fact="0.56"/>
              <dgm:constr type="l" for="ch" forName="ChildText2" refType="w" fact="0.525"/>
              <dgm:constr type="t" for="ch" forName="ChildText2" refType="h" fact="0.22"/>
              <dgm:constr type="w" for="ch" forName="ChildText2" refType="w" fact="0.325"/>
              <dgm:constr type="h" for="ch" forName="ChildText2" refType="h" fact="0.56"/>
              <dgm:constr type="l" for="ch" forName="Background" refType="w" fact="0.125"/>
              <dgm:constr type="t" for="ch" forName="Background" refType="h" fact="0.17"/>
              <dgm:constr type="w" for="ch" forName="Background" refType="w" fact="0.75"/>
              <dgm:constr type="h" for="ch" forName="Background" refType="h" fact="0.66"/>
              <dgm:constr type="l" for="ch" forName="ParentText1" refType="w" fact="0"/>
              <dgm:constr type="t" for="ch" forName="ParentText1" refType="h" fact="0"/>
              <dgm:constr type="w" for="ch" forName="ParentText1" refType="w" fact="0.125"/>
              <dgm:constr type="h" for="ch" forName="ParentText1" refType="h" fact="0.72"/>
              <dgm:constr type="l" for="ch" forName="ParentShape1" refType="w" fact="0"/>
              <dgm:constr type="t" for="ch" forName="ParentShape1" refType="h" fact="0"/>
              <dgm:constr type="w" for="ch" forName="ParentShape1" refType="w" fact="0.125"/>
              <dgm:constr type="h" for="ch" forName="ParentShape1" refType="h" fact="0.72"/>
              <dgm:constr type="l" for="ch" forName="ParentText2" refType="w" fact="0.875"/>
              <dgm:constr type="t" for="ch" forName="ParentText2" refType="h" fact="0.28"/>
              <dgm:constr type="w" for="ch" forName="ParentText2" refType="w" fact="0.125"/>
              <dgm:constr type="h" for="ch" forName="ParentText2" refType="h" fact="0.72"/>
              <dgm:constr type="l" for="ch" forName="ParentShape2" refType="w" fact="0.875"/>
              <dgm:constr type="t" for="ch" forName="ParentShape2" refType="h" fact="0.28"/>
              <dgm:constr type="w" for="ch" forName="ParentShape2" refType="w" fact="0.125"/>
              <dgm:constr type="h" for="ch" forName="ParentShape2" refType="h" fact="0.72"/>
              <dgm:constr type="l" for="ch" forName="Divider" refType="w" fact="0.5"/>
              <dgm:constr type="t" for="ch" forName="Divider" refType="h" fact="0.24"/>
              <dgm:constr type="w" for="ch" forName="Divider" refType="w" fact="0.0001"/>
              <dgm:constr type="h" for="ch" forName="Divider" refType="h" fact="0.52"/>
            </dgm:constrLst>
          </dgm:else>
        </dgm:choose>
      </dgm:if>
      <dgm:else name="Name9">
        <dgm:choose name="Name10">
          <dgm:if name="Name11"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2455"/>
              <dgm:constr type="t" for="ch" forName="ChildText1" refType="h" fact="0.2651"/>
              <dgm:constr type="w" for="ch" forName="ChildText1" refType="w" fact="0.5351"/>
              <dgm:constr type="h" for="ch" forName="ChildText1" refType="h" fact="0.56"/>
              <dgm:constr type="r" for="ch" forName="Background" refType="w" fact="-0.246"/>
              <dgm:constr type="t" for="ch" forName="Background" refType="h" fact="0.2125"/>
              <dgm:constr type="w" for="ch" forName="Background" refType="w" fact="0.754"/>
              <dgm:constr type="h" for="ch" forName="Background" refType="h" fact="0.7875"/>
              <dgm:constr type="r" for="ch" forName="ParentText1" refType="w" fact="0"/>
              <dgm:constr type="t" for="ch" forName="ParentText1" refType="h" fact="0"/>
              <dgm:constr type="w" for="ch" forName="ParentText1" refType="w" fact="0.234"/>
              <dgm:constr type="h" for="ch" forName="ParentText1" refType="h" fact="0.8713"/>
              <dgm:constr type="r" for="ch" forName="ParentShape1" refType="w" fact="0"/>
              <dgm:constr type="t" for="ch" forName="ParentShape1" refType="h" fact="0"/>
              <dgm:constr type="w" for="ch" forName="ParentShape1" refType="w" fact="0.234"/>
              <dgm:constr type="h" for="ch" forName="ParentShape1" refType="h" fact="0.8713"/>
            </dgm:constrLst>
          </dgm:if>
          <dgm:else name="Name12">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15"/>
              <dgm:constr type="t" for="ch" forName="ChildText1" refType="h" fact="0.22"/>
              <dgm:constr type="w" for="ch" forName="ChildText1" refType="w" fact="0.325"/>
              <dgm:constr type="h" for="ch" forName="ChildText1" refType="h" fact="0.56"/>
              <dgm:constr type="r" for="ch" forName="ChildText2" refType="w" fact="-0.525"/>
              <dgm:constr type="t" for="ch" forName="ChildText2" refType="h" fact="0.22"/>
              <dgm:constr type="w" for="ch" forName="ChildText2" refType="w" fact="0.325"/>
              <dgm:constr type="h" for="ch" forName="ChildText2" refType="h" fact="0.56"/>
              <dgm:constr type="r" for="ch" forName="Background" refType="w" fact="-0.125"/>
              <dgm:constr type="t" for="ch" forName="Background" refType="h" fact="0.17"/>
              <dgm:constr type="w" for="ch" forName="Background" refType="w" fact="0.75"/>
              <dgm:constr type="h" for="ch" forName="Background" refType="h" fact="0.66"/>
              <dgm:constr type="r" for="ch" forName="ParentText1" refType="w" fact="0"/>
              <dgm:constr type="t" for="ch" forName="ParentText1" refType="h" fact="0"/>
              <dgm:constr type="w" for="ch" forName="ParentText1" refType="w" fact="0.125"/>
              <dgm:constr type="h" for="ch" forName="ParentText1" refType="h" fact="0.72"/>
              <dgm:constr type="r" for="ch" forName="ParentShape1" refType="w" fact="0"/>
              <dgm:constr type="t" for="ch" forName="ParentShape1" refType="h" fact="0"/>
              <dgm:constr type="w" for="ch" forName="ParentShape1" refType="w" fact="0.125"/>
              <dgm:constr type="h" for="ch" forName="ParentShape1" refType="h" fact="0.72"/>
              <dgm:constr type="r" for="ch" forName="ParentText2" refType="w" fact="-0.875"/>
              <dgm:constr type="t" for="ch" forName="ParentText2" refType="h" fact="0.28"/>
              <dgm:constr type="w" for="ch" forName="ParentText2" refType="w" fact="0.125"/>
              <dgm:constr type="h" for="ch" forName="ParentText2" refType="h" fact="0.72"/>
              <dgm:constr type="r" for="ch" forName="ParentShape2" refType="w" fact="-0.875"/>
              <dgm:constr type="t" for="ch" forName="ParentShape2" refType="h" fact="0.28"/>
              <dgm:constr type="w" for="ch" forName="ParentShape2" refType="w" fact="0.125"/>
              <dgm:constr type="h" for="ch" forName="ParentShape2" refType="h" fact="0.72"/>
              <dgm:constr type="r" for="ch" forName="Divider" refType="w" fact="-0.5"/>
              <dgm:constr type="t" for="ch" forName="Divider" refType="h" fact="0.24"/>
              <dgm:constr type="w" for="ch" forName="Divider" refType="w" fact="0.0001"/>
              <dgm:constr type="h" for="ch" forName="Divider" refType="h" fact="0.52"/>
            </dgm:constrLst>
          </dgm:else>
        </dgm:choose>
      </dgm:else>
    </dgm:choose>
    <dgm:choose name="Name13">
      <dgm:if name="Name14" axis="ch" ptType="node" func="cnt" op="gte" val="1">
        <dgm:layoutNode name="Background" styleLbl="node1">
          <dgm:alg type="sp"/>
          <dgm:choose name="Name15">
            <dgm:if name="Name16" func="var" arg="dir" op="equ" val="norm">
              <dgm:shape xmlns:r="http://schemas.openxmlformats.org/officeDocument/2006/relationships" type="round2DiagRect" r:blip="">
                <dgm:adjLst>
                  <dgm:adj idx="1" val="0"/>
                  <dgm:adj idx="2" val="0.1667"/>
                </dgm:adjLst>
              </dgm:shape>
            </dgm:if>
            <dgm:else name="Name17">
              <dgm:shape xmlns:r="http://schemas.openxmlformats.org/officeDocument/2006/relationships" type="round2DiagRect" r:blip="">
                <dgm:adjLst>
                  <dgm:adj idx="1" val="0.1667"/>
                  <dgm:adj idx="2" val="0"/>
                </dgm:adjLst>
              </dgm:shape>
            </dgm:else>
          </dgm:choose>
          <dgm:presOf/>
        </dgm:layoutNode>
        <dgm:choose name="Name18">
          <dgm:if name="Name19" axis="ch" ptType="node" func="cnt" op="gte" val="2">
            <dgm:layoutNode name="Divider" styleLbl="callout">
              <dgm:alg type="sp"/>
              <dgm:shape xmlns:r="http://schemas.openxmlformats.org/officeDocument/2006/relationships" type="line" r:blip="">
                <dgm:adjLst/>
              </dgm:shape>
              <dgm:presOf/>
            </dgm:layoutNode>
          </dgm:if>
          <dgm:else name="Name20"/>
        </dgm:choose>
        <dgm:layoutNode name="ChildText1"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21">
          <dgm:if name="Name22" axis="ch" ptType="node" func="cnt" op="gte" val="2">
            <dgm:layoutNode name="ChildText2"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3"/>
        </dgm:choose>
        <dgm:layoutNode name="ParentText1" styleLbl="revTx">
          <dgm:varLst>
            <dgm:chMax val="1"/>
            <dgm:chPref val="1"/>
          </dgm:varLst>
          <dgm:choose name="Name24">
            <dgm:if name="Name25" func="var" arg="dir" op="equ" val="norm">
              <dgm:alg type="tx">
                <dgm:param type="parTxLTRAlign" val="r"/>
                <dgm:param type="shpTxLTRAlignCh" val="r"/>
                <dgm:param type="txAnchorVertCh" val="mid"/>
                <dgm:param type="autoTxRot" val="grav"/>
              </dgm:alg>
            </dgm:if>
            <dgm:else name="Name26">
              <dgm:alg type="tx">
                <dgm:param type="parTxLTRAlign" val="l"/>
                <dgm:param type="shpTxLTRAlignCh" val="r"/>
                <dgm:param type="txAnchorVertCh" val="mid"/>
                <dgm:param type="autoTxRot" val="grav"/>
              </dgm:alg>
            </dgm:else>
          </dgm:choose>
          <dgm:choose name="Name27">
            <dgm:if name="Name28" func="var" arg="dir" op="equ" val="norm">
              <dgm:shape xmlns:r="http://schemas.openxmlformats.org/officeDocument/2006/relationships" rot="-90" type="rightArrow" r:blip="" hideGeom="1">
                <dgm:adjLst>
                  <dgm:adj idx="1" val="0.4983"/>
                  <dgm:adj idx="2" val="0.6066"/>
                </dgm:adjLst>
              </dgm:shape>
            </dgm:if>
            <dgm:else name="Name29">
              <dgm:shape xmlns:r="http://schemas.openxmlformats.org/officeDocument/2006/relationships" rot="90" type="leftArrow" r:blip="" hideGeom="1">
                <dgm:adjLst>
                  <dgm:adj idx="1" val="0.4983"/>
                  <dgm:adj idx="2" val="0.6066"/>
                </dgm:adjLst>
              </dgm:shape>
            </dgm:else>
          </dgm:choos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1" styleLbl="alignImgPlace1">
          <dgm:varLst/>
          <dgm:alg type="sp"/>
          <dgm:presOf axis="ch self" ptType="node node" st="1 1" cnt="1 0"/>
          <dgm:choose name="Name30">
            <dgm:if name="Name31" func="var" arg="dir" op="equ" val="norm">
              <dgm:shape xmlns:r="http://schemas.openxmlformats.org/officeDocument/2006/relationships" rot="-90" type="rightArrow" r:blip="">
                <dgm:adjLst>
                  <dgm:adj idx="1" val="0.4983"/>
                  <dgm:adj idx="2" val="0.6066"/>
                </dgm:adjLst>
              </dgm:shape>
            </dgm:if>
            <dgm:else name="Name32">
              <dgm:shape xmlns:r="http://schemas.openxmlformats.org/officeDocument/2006/relationships" rot="90" type="leftArrow" r:blip="">
                <dgm:adjLst>
                  <dgm:adj idx="1" val="0.4983"/>
                  <dgm:adj idx="2" val="0.6066"/>
                </dgm:adjLst>
              </dgm:shape>
            </dgm:else>
          </dgm:choose>
        </dgm:layoutNode>
        <dgm:choose name="Name33">
          <dgm:if name="Name34" axis="ch" ptType="node" func="cnt" op="gte" val="2">
            <dgm:layoutNode name="ParentText2" styleLbl="revTx">
              <dgm:varLst>
                <dgm:chMax val="1"/>
                <dgm:chPref val="1"/>
              </dgm:varLst>
              <dgm:choose name="Name35">
                <dgm:if name="Name36" func="var" arg="dir" op="equ" val="norm">
                  <dgm:alg type="tx">
                    <dgm:param type="parTxLTRAlign" val="r"/>
                    <dgm:param type="shpTxLTRAlignCh" val="r"/>
                    <dgm:param type="txAnchorVertCh" val="mid"/>
                    <dgm:param type="autoTxRot" val="grav"/>
                  </dgm:alg>
                </dgm:if>
                <dgm:else name="Name37">
                  <dgm:alg type="tx">
                    <dgm:param type="parTxLTRAlign" val="l"/>
                    <dgm:param type="shpTxLTRAlignCh" val="r"/>
                    <dgm:param type="txAnchorVertCh" val="mid"/>
                    <dgm:param type="autoTxRot" val="grav"/>
                  </dgm:alg>
                </dgm:else>
              </dgm:choose>
              <dgm:choose name="Name38">
                <dgm:if name="Name39" func="var" arg="dir" op="equ" val="norm">
                  <dgm:shape xmlns:r="http://schemas.openxmlformats.org/officeDocument/2006/relationships" rot="90" type="rightArrow" r:blip="" hideGeom="1">
                    <dgm:adjLst>
                      <dgm:adj idx="1" val="0.4983"/>
                      <dgm:adj idx="2" val="0.6066"/>
                    </dgm:adjLst>
                  </dgm:shape>
                </dgm:if>
                <dgm:else name="Name40">
                  <dgm:shape xmlns:r="http://schemas.openxmlformats.org/officeDocument/2006/relationships" rot="-90" type="leftArrow" r:blip="" hideGeom="1">
                    <dgm:adjLst>
                      <dgm:adj idx="1" val="0.4983"/>
                      <dgm:adj idx="2" val="0.6066"/>
                    </dgm:adjLst>
                  </dgm:shape>
                </dgm:else>
              </dgm:choos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2" styleLbl="alignImgPlace1">
              <dgm:varLst/>
              <dgm:alg type="sp"/>
              <dgm:choose name="Name41">
                <dgm:if name="Name42" func="var" arg="dir" op="equ" val="norm">
                  <dgm:shape xmlns:r="http://schemas.openxmlformats.org/officeDocument/2006/relationships" rot="90" type="rightArrow" r:blip="">
                    <dgm:adjLst>
                      <dgm:adj idx="1" val="0.4983"/>
                      <dgm:adj idx="2" val="0.6066"/>
                    </dgm:adjLst>
                  </dgm:shape>
                </dgm:if>
                <dgm:else name="Name43">
                  <dgm:shape xmlns:r="http://schemas.openxmlformats.org/officeDocument/2006/relationships" rot="-90" type="leftArrow" r:blip="">
                    <dgm:adjLst>
                      <dgm:adj idx="1" val="0.4983"/>
                      <dgm:adj idx="2" val="0.6066"/>
                    </dgm:adjLst>
                  </dgm:shape>
                </dgm:else>
              </dgm:choose>
              <dgm:presOf axis="ch self" ptType="node node" st="2 1" cnt="1 0"/>
            </dgm:layoutNode>
          </dgm:if>
          <dgm:else name="Name44"/>
        </dgm:choose>
      </dgm:if>
      <dgm:else name="Name4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3660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6D947-65EF-4B85-8127-44C9FAEF2C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9CC53E-DE80-A87B-9718-33A3CAF07F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FAC540-F9C4-9FC3-04B6-00D29C227AB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C268177-0D06-8A86-1046-3235DBC47877}"/>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342925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614446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1DCC3-7576-9508-C270-FA57327886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C8B6CF-97C5-CA7A-BDF0-AA608A629C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400296-B78A-FC32-70E2-52E6B63D9BD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A008FB0-1D94-6DF6-7876-4DA243421CB8}"/>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229519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843701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98B28-4B49-18BF-9859-59994442F5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64EA8F-1D03-10ED-8430-2121314B54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963B17-D599-CDDE-91E7-E5EFFF78339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4D22CAB-2FAF-D312-7E20-5ED465164FA5}"/>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3302259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6C143-ED02-B84A-8518-ACC624C75A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9959C8-AEE2-57BC-87CB-A2E00A8570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ED11BC-6BEA-CFD2-BAD4-457922CB0F7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FA3310-F3B5-C359-1806-442F4CE4CC01}"/>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7109900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DC0ACF-E937-11D6-542A-39FEDD6867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0EEFDC-7259-BAC6-1D64-D7FE74C226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2FFA6B-5DAE-84BD-C3BC-6506A068DCE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79DF9C8-ABFD-3BCE-DE85-E35C772343C4}"/>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3143226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7167197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48207-6870-FC19-2AB0-7D4A3E697B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4D163B-BA89-DD92-E7EA-5A01DBE00C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4A1097-6F6F-98BC-C7D6-33F2C7DC43D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93B60F2-0FA3-7661-C4F2-BBF69D88B276}"/>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34939816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B8EA5-2B29-F9A5-6C16-6768565A33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6F0D26-3EB0-FDD5-B9C3-BBB3A96BB7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A6E772-0098-617D-29B6-79CBD3AC104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8A7D028-7848-77B3-9DEF-06629674596A}"/>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2246306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E1C49-29D6-7150-15FA-A4DACC6E4D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D042EE-7B71-F0AB-0D00-164F0EDF8E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6C7051-B552-08AF-AAF7-A6117388627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6FFD8C5-34E8-6859-64B3-AE2523C3DDC0}"/>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4954230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C19B7-FE76-D109-2C3D-871130B449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5F4C39-E117-8606-F296-D535E20201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01F729-52F9-C397-57AB-902203B30F1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E66A741-8961-ECD7-7051-A54E483274A1}"/>
              </a:ext>
            </a:extLst>
          </p:cNvPr>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32444698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0BB08-D0F5-794B-2B25-D6249BCE2C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DB8A64-8E4D-CF63-9ADD-8CA63FFE05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D463C5-B897-51AD-2187-D772B4AC03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2C3B256-9F62-D727-1615-8BE04E6E3844}"/>
              </a:ext>
            </a:extLst>
          </p:cNvPr>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36889983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D8970-6E7C-20A4-2857-94EAF7BCAD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5FAD0C-26E0-A0ED-D939-C64FA67338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F3BABB-A00F-F9D6-7BCE-DE315B5CC7E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6A4AC5C-01C7-C6D9-91B1-AA1D339841E7}"/>
              </a:ext>
            </a:extLst>
          </p:cNvPr>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9084741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303DB-415E-3E6C-214C-0C3B44D386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40CC21-038D-91B7-448B-D25A2ED702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9EC3FF-0104-35DD-DD0B-54DF22C1498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37B8A9-77EF-CA3F-DD8B-2931B4A785DE}"/>
              </a:ext>
            </a:extLst>
          </p:cNvPr>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33229106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0F811C-68F5-1BC6-1318-C31331C4A3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ED8C42-727D-E941-BCDF-0F5E71DB26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5E5B97-5518-62C0-830B-C8E11FFC61E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9B486AA-AFEA-88E6-9CFF-1B31BB4894C1}"/>
              </a:ext>
            </a:extLst>
          </p:cNvPr>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2147999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B46BB-6587-8E9F-8F75-8E0FE890ED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FF310E-8103-EE25-8C52-E61FDBE4DA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A49BA1-7246-710D-7547-6DEFC123CEA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77F2D19-CAF8-F9DF-E5EF-6E819A9623F0}"/>
              </a:ext>
            </a:extLst>
          </p:cNvPr>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660016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E5920-B107-5A1C-9F97-DA7E0CDA70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7DC635-798B-A9D7-07DF-D938C10E05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923A97-45DE-EFB3-5C47-187473984C0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DC887D5-0DCA-816A-8699-8412C2FA0A63}"/>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4271370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102A80-36FD-12D7-26D5-8A689CDBA3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0A6F81-F495-4F30-845F-5DBF48A479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FBF7DE-6DCD-06B2-EC70-AA933FD3E47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27F0F91-4942-1F56-7FA1-981A431E76C4}"/>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475375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3772645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041595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364220-6219-E995-DF91-9E517463E7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1380CA-42FF-2BA3-3CA3-2416DD92DE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B5AD55-AF18-82F4-964A-BEB57377FA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82BF168-7A9B-C986-1FE7-A21F34D0340A}"/>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517634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E20F9-FE4C-359B-2800-2C27BA2A2E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6950AD-4E2F-5FDA-B1EB-5BE595BC9C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27C7C7-6052-7887-F53D-C9EDBB4FAF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0F8EB2A-9895-65B8-CEB8-7B29A61468A7}"/>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235670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65937A-809A-DB3C-9D43-912F511521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AFCF42-ED0E-1508-BC67-7A165AA60C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218DF3-78CC-9909-4794-6B88A7274A3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6CF9DB-511A-D2AE-79E9-A596D6810681}"/>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4641769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6" name="Picture 5" descr="A blue and black logo&#10;&#10;Description automatically generated">
            <a:extLst>
              <a:ext uri="{FF2B5EF4-FFF2-40B4-BE49-F238E27FC236}">
                <a16:creationId xmlns:a16="http://schemas.microsoft.com/office/drawing/2014/main" id="{4D2CCC74-DDAF-A329-BB22-1F64CA726BF0}"/>
              </a:ext>
            </a:extLst>
          </p:cNvPr>
          <p:cNvPicPr>
            <a:picLocks noChangeAspect="1"/>
          </p:cNvPicPr>
          <p:nvPr userDrawn="1"/>
        </p:nvPicPr>
        <p:blipFill>
          <a:blip r:embed="rId2"/>
          <a:stretch>
            <a:fillRect/>
          </a:stretch>
        </p:blipFill>
        <p:spPr>
          <a:xfrm>
            <a:off x="103492" y="147383"/>
            <a:ext cx="1725957" cy="40742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descr="A blue and black logo&#10;&#10;Description automatically generated">
            <a:extLst>
              <a:ext uri="{FF2B5EF4-FFF2-40B4-BE49-F238E27FC236}">
                <a16:creationId xmlns:a16="http://schemas.microsoft.com/office/drawing/2014/main" id="{B801FA34-76DA-66EB-CE16-17983B64023A}"/>
              </a:ext>
            </a:extLst>
          </p:cNvPr>
          <p:cNvPicPr>
            <a:picLocks noChangeAspect="1"/>
          </p:cNvPicPr>
          <p:nvPr userDrawn="1"/>
        </p:nvPicPr>
        <p:blipFill>
          <a:blip r:embed="rId22"/>
          <a:stretch>
            <a:fillRect/>
          </a:stretch>
        </p:blipFill>
        <p:spPr>
          <a:xfrm>
            <a:off x="103492" y="147383"/>
            <a:ext cx="1725957" cy="407422"/>
          </a:xfrm>
          <a:prstGeom prst="rect">
            <a:avLst/>
          </a:prstGeom>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slide" Target="slide16.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slide" Target="slide14.xml"/></Relationships>
</file>

<file path=ppt/slides/_rels/slide16.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18.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image" Target="../media/image20.png"/><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1971977"/>
            <a:ext cx="7627382" cy="3177788"/>
          </a:xfrm>
          <a:prstGeom prst="rect">
            <a:avLst/>
          </a:prstGeom>
          <a:noFill/>
          <a:ln/>
        </p:spPr>
        <p:txBody>
          <a:bodyPr wrap="square" lIns="0" tIns="0" rIns="0" bIns="0" rtlCol="0" anchor="t"/>
          <a:lstStyle/>
          <a:p>
            <a:pPr algn="ctr">
              <a:lnSpc>
                <a:spcPct val="150000"/>
              </a:lnSpc>
            </a:pPr>
            <a:r>
              <a:rPr lang="en-US" sz="4450" dirty="0">
                <a:solidFill>
                  <a:srgbClr val="597DB9"/>
                </a:solidFill>
                <a:latin typeface="Alexandria Semi Bold" pitchFamily="34" charset="0"/>
                <a:cs typeface="Alexandria Semi Bold" pitchFamily="34" charset="-120"/>
              </a:rPr>
              <a:t>Citation Networks Evolution Using Dynamic Network Embeddings</a:t>
            </a:r>
          </a:p>
        </p:txBody>
      </p:sp>
      <p:sp>
        <p:nvSpPr>
          <p:cNvPr id="4" name="Text 1"/>
          <p:cNvSpPr/>
          <p:nvPr/>
        </p:nvSpPr>
        <p:spPr>
          <a:xfrm>
            <a:off x="626884" y="6895616"/>
            <a:ext cx="7627382"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Avishay Bar</a:t>
            </a:r>
            <a:endParaRPr lang="en-US" sz="1700" dirty="0"/>
          </a:p>
        </p:txBody>
      </p:sp>
      <p:sp>
        <p:nvSpPr>
          <p:cNvPr id="5" name="Text 2"/>
          <p:cNvSpPr/>
          <p:nvPr/>
        </p:nvSpPr>
        <p:spPr>
          <a:xfrm>
            <a:off x="534418" y="5602700"/>
            <a:ext cx="7627382"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Shay Bistrizky</a:t>
            </a:r>
            <a:endParaRPr lang="en-US" sz="1700" dirty="0"/>
          </a:p>
        </p:txBody>
      </p:sp>
      <p:sp>
        <p:nvSpPr>
          <p:cNvPr id="6" name="Text 2">
            <a:extLst>
              <a:ext uri="{FF2B5EF4-FFF2-40B4-BE49-F238E27FC236}">
                <a16:creationId xmlns:a16="http://schemas.microsoft.com/office/drawing/2014/main" id="{C24E5EE9-051E-E679-C536-62BADEEF9381}"/>
              </a:ext>
            </a:extLst>
          </p:cNvPr>
          <p:cNvSpPr/>
          <p:nvPr/>
        </p:nvSpPr>
        <p:spPr>
          <a:xfrm>
            <a:off x="637158" y="6095579"/>
            <a:ext cx="7627382"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206622086</a:t>
            </a:r>
            <a:endParaRPr lang="en-US" sz="1700" dirty="0"/>
          </a:p>
        </p:txBody>
      </p:sp>
      <p:sp>
        <p:nvSpPr>
          <p:cNvPr id="8" name="TextBox 7">
            <a:extLst>
              <a:ext uri="{FF2B5EF4-FFF2-40B4-BE49-F238E27FC236}">
                <a16:creationId xmlns:a16="http://schemas.microsoft.com/office/drawing/2014/main" id="{8A39C5D3-FDFB-935C-D90D-1A439128C781}"/>
              </a:ext>
            </a:extLst>
          </p:cNvPr>
          <p:cNvSpPr txBox="1"/>
          <p:nvPr/>
        </p:nvSpPr>
        <p:spPr>
          <a:xfrm>
            <a:off x="545679" y="7365873"/>
            <a:ext cx="7315200" cy="369332"/>
          </a:xfrm>
          <a:prstGeom prst="rect">
            <a:avLst/>
          </a:prstGeom>
          <a:noFill/>
        </p:spPr>
        <p:txBody>
          <a:bodyPr wrap="square">
            <a:spAutoFit/>
          </a:bodyPr>
          <a:lstStyle/>
          <a:p>
            <a:r>
              <a:rPr lang="en-US" sz="1800" dirty="0">
                <a:solidFill>
                  <a:srgbClr val="3B3535"/>
                </a:solidFill>
                <a:latin typeface="Sora Light" pitchFamily="34" charset="0"/>
                <a:ea typeface="Sora Light" pitchFamily="34" charset="-122"/>
                <a:cs typeface="Sora Light" pitchFamily="34" charset="-120"/>
              </a:rPr>
              <a:t>316165984</a:t>
            </a:r>
            <a:endParaRPr lang="en-IL" dirty="0"/>
          </a:p>
        </p:txBody>
      </p:sp>
      <p:pic>
        <p:nvPicPr>
          <p:cNvPr id="9" name="Picture 8" descr="המכללה האקדמית להנדסה בראודה - לדף הבית">
            <a:extLst>
              <a:ext uri="{FF2B5EF4-FFF2-40B4-BE49-F238E27FC236}">
                <a16:creationId xmlns:a16="http://schemas.microsoft.com/office/drawing/2014/main" id="{7341BE46-C84B-0A46-D8FA-5974E1F7DE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56687" y="364820"/>
            <a:ext cx="3995913" cy="1325035"/>
          </a:xfrm>
          <a:prstGeom prst="rect">
            <a:avLst/>
          </a:prstGeom>
          <a:noFill/>
          <a:ln>
            <a:noFill/>
          </a:ln>
        </p:spPr>
      </p:pic>
      <p:sp>
        <p:nvSpPr>
          <p:cNvPr id="12" name="TextBox 11">
            <a:extLst>
              <a:ext uri="{FF2B5EF4-FFF2-40B4-BE49-F238E27FC236}">
                <a16:creationId xmlns:a16="http://schemas.microsoft.com/office/drawing/2014/main" id="{414E6E7E-D055-4F22-19C0-14F7269D327B}"/>
              </a:ext>
            </a:extLst>
          </p:cNvPr>
          <p:cNvSpPr txBox="1"/>
          <p:nvPr/>
        </p:nvSpPr>
        <p:spPr>
          <a:xfrm>
            <a:off x="5486401" y="5602700"/>
            <a:ext cx="7315200" cy="412934"/>
          </a:xfrm>
          <a:prstGeom prst="rect">
            <a:avLst/>
          </a:prstGeom>
          <a:noFill/>
        </p:spPr>
        <p:txBody>
          <a:bodyPr wrap="square">
            <a:spAutoFit/>
          </a:bodyPr>
          <a:lstStyle/>
          <a:p>
            <a:pPr>
              <a:lnSpc>
                <a:spcPts val="2700"/>
              </a:lnSpc>
            </a:pPr>
            <a:r>
              <a:rPr lang="en-US" sz="1700" dirty="0">
                <a:solidFill>
                  <a:srgbClr val="3B3535"/>
                </a:solidFill>
                <a:latin typeface="Sora Light" pitchFamily="34" charset="0"/>
                <a:cs typeface="Sora Light" pitchFamily="34" charset="-120"/>
              </a:rPr>
              <a:t>Prof. Zeev (Vladimir) Volkovich</a:t>
            </a:r>
            <a:endParaRPr lang="en-IL" sz="1700" dirty="0">
              <a:solidFill>
                <a:srgbClr val="3B3535"/>
              </a:solidFill>
              <a:latin typeface="Sora Light" pitchFamily="34" charset="0"/>
              <a:cs typeface="Sora Light" pitchFamily="34" charset="-120"/>
            </a:endParaRPr>
          </a:p>
        </p:txBody>
      </p:sp>
      <p:sp>
        <p:nvSpPr>
          <p:cNvPr id="14" name="TextBox 13">
            <a:extLst>
              <a:ext uri="{FF2B5EF4-FFF2-40B4-BE49-F238E27FC236}">
                <a16:creationId xmlns:a16="http://schemas.microsoft.com/office/drawing/2014/main" id="{E32C3E45-B01D-6C95-DB54-A236E9642562}"/>
              </a:ext>
            </a:extLst>
          </p:cNvPr>
          <p:cNvSpPr txBox="1"/>
          <p:nvPr/>
        </p:nvSpPr>
        <p:spPr>
          <a:xfrm>
            <a:off x="5486401" y="6904935"/>
            <a:ext cx="7315200" cy="412934"/>
          </a:xfrm>
          <a:prstGeom prst="rect">
            <a:avLst/>
          </a:prstGeom>
          <a:noFill/>
        </p:spPr>
        <p:txBody>
          <a:bodyPr wrap="square">
            <a:spAutoFit/>
          </a:bodyPr>
          <a:lstStyle/>
          <a:p>
            <a:pPr fontAlgn="base">
              <a:lnSpc>
                <a:spcPts val="2700"/>
              </a:lnSpc>
            </a:pPr>
            <a:r>
              <a:rPr lang="en-US" sz="1700" dirty="0">
                <a:solidFill>
                  <a:srgbClr val="3B3535"/>
                </a:solidFill>
                <a:latin typeface="Sora Light" pitchFamily="34" charset="0"/>
                <a:cs typeface="Sora Light" pitchFamily="34" charset="-120"/>
              </a:rPr>
              <a:t>Dr. Renata Avros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7E1B1-5E44-D8EA-6BB0-2F02B67167E7}"/>
            </a:ext>
          </a:extLst>
        </p:cNvPr>
        <p:cNvGrpSpPr/>
        <p:nvPr/>
      </p:nvGrpSpPr>
      <p:grpSpPr>
        <a:xfrm>
          <a:off x="0" y="0"/>
          <a:ext cx="0" cy="0"/>
          <a:chOff x="0" y="0"/>
          <a:chExt cx="0" cy="0"/>
        </a:xfrm>
      </p:grpSpPr>
      <p:sp>
        <p:nvSpPr>
          <p:cNvPr id="3" name="Shape 1">
            <a:extLst>
              <a:ext uri="{FF2B5EF4-FFF2-40B4-BE49-F238E27FC236}">
                <a16:creationId xmlns:a16="http://schemas.microsoft.com/office/drawing/2014/main" id="{75A27346-1711-B7CA-846F-FF8452C57307}"/>
              </a:ext>
            </a:extLst>
          </p:cNvPr>
          <p:cNvSpPr/>
          <p:nvPr/>
        </p:nvSpPr>
        <p:spPr>
          <a:xfrm>
            <a:off x="7307579" y="2069880"/>
            <a:ext cx="45719" cy="4932760"/>
          </a:xfrm>
          <a:prstGeom prst="roundRect">
            <a:avLst>
              <a:gd name="adj" fmla="val 410222"/>
            </a:avLst>
          </a:prstGeom>
          <a:solidFill>
            <a:srgbClr val="BBC2DC"/>
          </a:solidFill>
          <a:ln/>
        </p:spPr>
        <p:txBody>
          <a:bodyPr/>
          <a:lstStyle/>
          <a:p>
            <a:endParaRPr lang="en-IL"/>
          </a:p>
        </p:txBody>
      </p:sp>
      <p:sp>
        <p:nvSpPr>
          <p:cNvPr id="4" name="Shape 2">
            <a:extLst>
              <a:ext uri="{FF2B5EF4-FFF2-40B4-BE49-F238E27FC236}">
                <a16:creationId xmlns:a16="http://schemas.microsoft.com/office/drawing/2014/main" id="{B2E907FF-E071-977D-CF9F-BA46AB9EE6A6}"/>
              </a:ext>
            </a:extLst>
          </p:cNvPr>
          <p:cNvSpPr/>
          <p:nvPr/>
        </p:nvSpPr>
        <p:spPr>
          <a:xfrm>
            <a:off x="6642140" y="2397064"/>
            <a:ext cx="520898" cy="15240"/>
          </a:xfrm>
          <a:prstGeom prst="roundRect">
            <a:avLst>
              <a:gd name="adj" fmla="val 410222"/>
            </a:avLst>
          </a:prstGeom>
          <a:solidFill>
            <a:srgbClr val="BBC2DC"/>
          </a:solidFill>
          <a:ln/>
        </p:spPr>
        <p:txBody>
          <a:bodyPr/>
          <a:lstStyle/>
          <a:p>
            <a:endParaRPr lang="en-IL"/>
          </a:p>
        </p:txBody>
      </p:sp>
      <p:sp>
        <p:nvSpPr>
          <p:cNvPr id="5" name="Shape 3">
            <a:extLst>
              <a:ext uri="{FF2B5EF4-FFF2-40B4-BE49-F238E27FC236}">
                <a16:creationId xmlns:a16="http://schemas.microsoft.com/office/drawing/2014/main" id="{6D00019C-5F2A-DD5D-51AE-64DE032D2276}"/>
              </a:ext>
            </a:extLst>
          </p:cNvPr>
          <p:cNvSpPr/>
          <p:nvPr/>
        </p:nvSpPr>
        <p:spPr>
          <a:xfrm>
            <a:off x="7147798" y="2237282"/>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6" name="Text 4">
            <a:extLst>
              <a:ext uri="{FF2B5EF4-FFF2-40B4-BE49-F238E27FC236}">
                <a16:creationId xmlns:a16="http://schemas.microsoft.com/office/drawing/2014/main" id="{2788564B-A80C-3F63-DEEC-1BA869441DA8}"/>
              </a:ext>
            </a:extLst>
          </p:cNvPr>
          <p:cNvSpPr/>
          <p:nvPr/>
        </p:nvSpPr>
        <p:spPr>
          <a:xfrm>
            <a:off x="7269004" y="2287169"/>
            <a:ext cx="92392"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1</a:t>
            </a:r>
            <a:endParaRPr lang="en-US" sz="1850" dirty="0"/>
          </a:p>
        </p:txBody>
      </p:sp>
      <p:sp>
        <p:nvSpPr>
          <p:cNvPr id="7" name="Text 5">
            <a:extLst>
              <a:ext uri="{FF2B5EF4-FFF2-40B4-BE49-F238E27FC236}">
                <a16:creationId xmlns:a16="http://schemas.microsoft.com/office/drawing/2014/main" id="{58F82B6D-A260-89DB-A672-7AA3D259B97C}"/>
              </a:ext>
            </a:extLst>
          </p:cNvPr>
          <p:cNvSpPr/>
          <p:nvPr/>
        </p:nvSpPr>
        <p:spPr>
          <a:xfrm>
            <a:off x="4538067" y="2218708"/>
            <a:ext cx="1958459"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Introduction</a:t>
            </a:r>
            <a:endParaRPr lang="en-US" sz="1500" dirty="0"/>
          </a:p>
        </p:txBody>
      </p:sp>
      <p:sp>
        <p:nvSpPr>
          <p:cNvPr id="8" name="Shape 6">
            <a:extLst>
              <a:ext uri="{FF2B5EF4-FFF2-40B4-BE49-F238E27FC236}">
                <a16:creationId xmlns:a16="http://schemas.microsoft.com/office/drawing/2014/main" id="{A4076204-BABE-D695-AC38-A12CD7608B33}"/>
              </a:ext>
            </a:extLst>
          </p:cNvPr>
          <p:cNvSpPr/>
          <p:nvPr/>
        </p:nvSpPr>
        <p:spPr>
          <a:xfrm>
            <a:off x="7467362" y="3141205"/>
            <a:ext cx="520898" cy="15240"/>
          </a:xfrm>
          <a:prstGeom prst="roundRect">
            <a:avLst>
              <a:gd name="adj" fmla="val 410222"/>
            </a:avLst>
          </a:prstGeom>
          <a:solidFill>
            <a:srgbClr val="BBC2DC"/>
          </a:solidFill>
          <a:ln/>
        </p:spPr>
        <p:txBody>
          <a:bodyPr/>
          <a:lstStyle/>
          <a:p>
            <a:endParaRPr lang="en-IL"/>
          </a:p>
        </p:txBody>
      </p:sp>
      <p:sp>
        <p:nvSpPr>
          <p:cNvPr id="9" name="Shape 7">
            <a:extLst>
              <a:ext uri="{FF2B5EF4-FFF2-40B4-BE49-F238E27FC236}">
                <a16:creationId xmlns:a16="http://schemas.microsoft.com/office/drawing/2014/main" id="{108D98C2-87BE-31D4-E997-C929A26BAD0D}"/>
              </a:ext>
            </a:extLst>
          </p:cNvPr>
          <p:cNvSpPr/>
          <p:nvPr/>
        </p:nvSpPr>
        <p:spPr>
          <a:xfrm>
            <a:off x="7147798" y="2981423"/>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0" name="Text 8">
            <a:extLst>
              <a:ext uri="{FF2B5EF4-FFF2-40B4-BE49-F238E27FC236}">
                <a16:creationId xmlns:a16="http://schemas.microsoft.com/office/drawing/2014/main" id="{9671610C-898C-4EF2-CEAA-453A0485F443}"/>
              </a:ext>
            </a:extLst>
          </p:cNvPr>
          <p:cNvSpPr/>
          <p:nvPr/>
        </p:nvSpPr>
        <p:spPr>
          <a:xfrm>
            <a:off x="7245072" y="3031310"/>
            <a:ext cx="140256"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2</a:t>
            </a:r>
            <a:endParaRPr lang="en-US" sz="1850" dirty="0"/>
          </a:p>
        </p:txBody>
      </p:sp>
      <p:sp>
        <p:nvSpPr>
          <p:cNvPr id="11" name="Text 9">
            <a:extLst>
              <a:ext uri="{FF2B5EF4-FFF2-40B4-BE49-F238E27FC236}">
                <a16:creationId xmlns:a16="http://schemas.microsoft.com/office/drawing/2014/main" id="{C57B217E-935F-1F5E-DE3A-D33EA99E1050}"/>
              </a:ext>
            </a:extLst>
          </p:cNvPr>
          <p:cNvSpPr/>
          <p:nvPr/>
        </p:nvSpPr>
        <p:spPr>
          <a:xfrm>
            <a:off x="8133874" y="2962849"/>
            <a:ext cx="3047524" cy="244793"/>
          </a:xfrm>
          <a:prstGeom prst="rect">
            <a:avLst/>
          </a:prstGeom>
          <a:noFill/>
          <a:ln/>
        </p:spPr>
        <p:txBody>
          <a:bodyPr wrap="none" lIns="0" tIns="0" rIns="0" bIns="0" rtlCol="0" anchor="t"/>
          <a:lstStyle/>
          <a:p>
            <a:pPr marL="0" indent="0" algn="l">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Motivation</a:t>
            </a:r>
            <a:endParaRPr lang="en-US" sz="1500" dirty="0"/>
          </a:p>
        </p:txBody>
      </p:sp>
      <p:sp>
        <p:nvSpPr>
          <p:cNvPr id="12" name="Shape 10">
            <a:extLst>
              <a:ext uri="{FF2B5EF4-FFF2-40B4-BE49-F238E27FC236}">
                <a16:creationId xmlns:a16="http://schemas.microsoft.com/office/drawing/2014/main" id="{E1A4D4F8-4EAC-F6F4-7A28-12C62418D3D6}"/>
              </a:ext>
            </a:extLst>
          </p:cNvPr>
          <p:cNvSpPr/>
          <p:nvPr/>
        </p:nvSpPr>
        <p:spPr>
          <a:xfrm>
            <a:off x="6642140" y="3810931"/>
            <a:ext cx="520898" cy="15240"/>
          </a:xfrm>
          <a:prstGeom prst="roundRect">
            <a:avLst>
              <a:gd name="adj" fmla="val 410222"/>
            </a:avLst>
          </a:prstGeom>
          <a:solidFill>
            <a:srgbClr val="BBC2DC"/>
          </a:solidFill>
          <a:ln/>
        </p:spPr>
        <p:txBody>
          <a:bodyPr/>
          <a:lstStyle/>
          <a:p>
            <a:endParaRPr lang="en-IL"/>
          </a:p>
        </p:txBody>
      </p:sp>
      <p:sp>
        <p:nvSpPr>
          <p:cNvPr id="13" name="Shape 11">
            <a:extLst>
              <a:ext uri="{FF2B5EF4-FFF2-40B4-BE49-F238E27FC236}">
                <a16:creationId xmlns:a16="http://schemas.microsoft.com/office/drawing/2014/main" id="{BA3A256C-A4EC-CBB2-CF1A-E169743A88E4}"/>
              </a:ext>
            </a:extLst>
          </p:cNvPr>
          <p:cNvSpPr/>
          <p:nvPr/>
        </p:nvSpPr>
        <p:spPr>
          <a:xfrm>
            <a:off x="7147798" y="3651149"/>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4" name="Text 12">
            <a:extLst>
              <a:ext uri="{FF2B5EF4-FFF2-40B4-BE49-F238E27FC236}">
                <a16:creationId xmlns:a16="http://schemas.microsoft.com/office/drawing/2014/main" id="{A96E90DD-D40D-395A-556F-D8AD64742FFB}"/>
              </a:ext>
            </a:extLst>
          </p:cNvPr>
          <p:cNvSpPr/>
          <p:nvPr/>
        </p:nvSpPr>
        <p:spPr>
          <a:xfrm>
            <a:off x="7244953" y="3701036"/>
            <a:ext cx="140494"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3</a:t>
            </a:r>
            <a:endParaRPr lang="en-US" sz="1850" dirty="0"/>
          </a:p>
        </p:txBody>
      </p:sp>
      <p:sp>
        <p:nvSpPr>
          <p:cNvPr id="15" name="Text 13">
            <a:extLst>
              <a:ext uri="{FF2B5EF4-FFF2-40B4-BE49-F238E27FC236}">
                <a16:creationId xmlns:a16="http://schemas.microsoft.com/office/drawing/2014/main" id="{5FD6EB65-0FA5-1B79-8F1C-26BD24DD4798}"/>
              </a:ext>
            </a:extLst>
          </p:cNvPr>
          <p:cNvSpPr/>
          <p:nvPr/>
        </p:nvSpPr>
        <p:spPr>
          <a:xfrm>
            <a:off x="3708202" y="3632575"/>
            <a:ext cx="2788325" cy="244793"/>
          </a:xfrm>
          <a:prstGeom prst="rect">
            <a:avLst/>
          </a:prstGeom>
          <a:noFill/>
          <a:ln/>
        </p:spPr>
        <p:txBody>
          <a:bodyPr wrap="none" lIns="0" tIns="0" rIns="0" bIns="0" rtlCol="0" anchor="t"/>
          <a:lstStyle/>
          <a:p>
            <a:pPr marL="0" indent="0" algn="r">
              <a:lnSpc>
                <a:spcPts val="1900"/>
              </a:lnSpc>
              <a:buNone/>
            </a:pPr>
            <a:r>
              <a:rPr lang="en-US" sz="1500" dirty="0">
                <a:solidFill>
                  <a:srgbClr val="FF0000"/>
                </a:solidFill>
                <a:latin typeface="Alexandria Semi Bold" pitchFamily="34" charset="0"/>
                <a:ea typeface="Alexandria Semi Bold" pitchFamily="34" charset="-122"/>
                <a:cs typeface="Alexandria Semi Bold" pitchFamily="34" charset="-120"/>
              </a:rPr>
              <a:t>Research Objectives</a:t>
            </a:r>
            <a:endParaRPr lang="en-US" sz="1500" dirty="0">
              <a:solidFill>
                <a:srgbClr val="FF0000"/>
              </a:solidFill>
            </a:endParaRPr>
          </a:p>
        </p:txBody>
      </p:sp>
      <p:sp>
        <p:nvSpPr>
          <p:cNvPr id="16" name="Shape 14">
            <a:extLst>
              <a:ext uri="{FF2B5EF4-FFF2-40B4-BE49-F238E27FC236}">
                <a16:creationId xmlns:a16="http://schemas.microsoft.com/office/drawing/2014/main" id="{C055C2B5-5CEB-D154-6F27-659C0CA8CDAA}"/>
              </a:ext>
            </a:extLst>
          </p:cNvPr>
          <p:cNvSpPr/>
          <p:nvPr/>
        </p:nvSpPr>
        <p:spPr>
          <a:xfrm>
            <a:off x="7467362" y="4480777"/>
            <a:ext cx="520898" cy="15240"/>
          </a:xfrm>
          <a:prstGeom prst="roundRect">
            <a:avLst>
              <a:gd name="adj" fmla="val 410222"/>
            </a:avLst>
          </a:prstGeom>
          <a:solidFill>
            <a:srgbClr val="BBC2DC"/>
          </a:solidFill>
          <a:ln/>
        </p:spPr>
        <p:txBody>
          <a:bodyPr/>
          <a:lstStyle/>
          <a:p>
            <a:endParaRPr lang="en-IL"/>
          </a:p>
        </p:txBody>
      </p:sp>
      <p:sp>
        <p:nvSpPr>
          <p:cNvPr id="17" name="Shape 15">
            <a:extLst>
              <a:ext uri="{FF2B5EF4-FFF2-40B4-BE49-F238E27FC236}">
                <a16:creationId xmlns:a16="http://schemas.microsoft.com/office/drawing/2014/main" id="{BDD8BC0B-4863-C1F3-444C-AAE6D0E6C2EA}"/>
              </a:ext>
            </a:extLst>
          </p:cNvPr>
          <p:cNvSpPr/>
          <p:nvPr/>
        </p:nvSpPr>
        <p:spPr>
          <a:xfrm>
            <a:off x="7147798" y="4320995"/>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8" name="Text 16">
            <a:extLst>
              <a:ext uri="{FF2B5EF4-FFF2-40B4-BE49-F238E27FC236}">
                <a16:creationId xmlns:a16="http://schemas.microsoft.com/office/drawing/2014/main" id="{681F79EC-4D11-A6C3-A1EA-8EA9A46180BB}"/>
              </a:ext>
            </a:extLst>
          </p:cNvPr>
          <p:cNvSpPr/>
          <p:nvPr/>
        </p:nvSpPr>
        <p:spPr>
          <a:xfrm>
            <a:off x="7244358" y="4370882"/>
            <a:ext cx="141684"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4</a:t>
            </a:r>
            <a:endParaRPr lang="en-US" sz="1850" dirty="0"/>
          </a:p>
        </p:txBody>
      </p:sp>
      <p:sp>
        <p:nvSpPr>
          <p:cNvPr id="19" name="Text 17">
            <a:extLst>
              <a:ext uri="{FF2B5EF4-FFF2-40B4-BE49-F238E27FC236}">
                <a16:creationId xmlns:a16="http://schemas.microsoft.com/office/drawing/2014/main" id="{219CEF0C-9539-181C-DAB6-D6E5E0DCD632}"/>
              </a:ext>
            </a:extLst>
          </p:cNvPr>
          <p:cNvSpPr/>
          <p:nvPr/>
        </p:nvSpPr>
        <p:spPr>
          <a:xfrm>
            <a:off x="8133874" y="4302421"/>
            <a:ext cx="2271593" cy="244793"/>
          </a:xfrm>
          <a:prstGeom prst="rect">
            <a:avLst/>
          </a:prstGeom>
          <a:noFill/>
          <a:ln/>
        </p:spPr>
        <p:txBody>
          <a:bodyPr wrap="none" lIns="0" tIns="0" rIns="0" bIns="0" rtlCol="0" anchor="t"/>
          <a:lstStyle/>
          <a:p>
            <a:pPr marL="0" indent="0" algn="l">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Background</a:t>
            </a:r>
            <a:endParaRPr lang="en-US" sz="1500" dirty="0"/>
          </a:p>
        </p:txBody>
      </p:sp>
      <p:sp>
        <p:nvSpPr>
          <p:cNvPr id="20" name="Shape 18">
            <a:extLst>
              <a:ext uri="{FF2B5EF4-FFF2-40B4-BE49-F238E27FC236}">
                <a16:creationId xmlns:a16="http://schemas.microsoft.com/office/drawing/2014/main" id="{63C4FFDD-9625-0CF8-318A-0E724503135E}"/>
              </a:ext>
            </a:extLst>
          </p:cNvPr>
          <p:cNvSpPr/>
          <p:nvPr/>
        </p:nvSpPr>
        <p:spPr>
          <a:xfrm>
            <a:off x="6642140" y="5150622"/>
            <a:ext cx="520898" cy="15240"/>
          </a:xfrm>
          <a:prstGeom prst="roundRect">
            <a:avLst>
              <a:gd name="adj" fmla="val 410222"/>
            </a:avLst>
          </a:prstGeom>
          <a:solidFill>
            <a:srgbClr val="BBC2DC"/>
          </a:solidFill>
          <a:ln/>
        </p:spPr>
        <p:txBody>
          <a:bodyPr/>
          <a:lstStyle/>
          <a:p>
            <a:endParaRPr lang="en-IL"/>
          </a:p>
        </p:txBody>
      </p:sp>
      <p:sp>
        <p:nvSpPr>
          <p:cNvPr id="21" name="Shape 19">
            <a:extLst>
              <a:ext uri="{FF2B5EF4-FFF2-40B4-BE49-F238E27FC236}">
                <a16:creationId xmlns:a16="http://schemas.microsoft.com/office/drawing/2014/main" id="{D9F714B8-BDA7-17A9-EB7F-3910F5D3FB7B}"/>
              </a:ext>
            </a:extLst>
          </p:cNvPr>
          <p:cNvSpPr/>
          <p:nvPr/>
        </p:nvSpPr>
        <p:spPr>
          <a:xfrm>
            <a:off x="7147798" y="4990840"/>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22" name="Text 20">
            <a:extLst>
              <a:ext uri="{FF2B5EF4-FFF2-40B4-BE49-F238E27FC236}">
                <a16:creationId xmlns:a16="http://schemas.microsoft.com/office/drawing/2014/main" id="{270B3EC1-CDD4-C29B-E858-F199B49C112A}"/>
              </a:ext>
            </a:extLst>
          </p:cNvPr>
          <p:cNvSpPr/>
          <p:nvPr/>
        </p:nvSpPr>
        <p:spPr>
          <a:xfrm>
            <a:off x="7241977" y="5040728"/>
            <a:ext cx="146447"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5</a:t>
            </a:r>
            <a:endParaRPr lang="en-US" sz="1850" dirty="0"/>
          </a:p>
        </p:txBody>
      </p:sp>
      <p:sp>
        <p:nvSpPr>
          <p:cNvPr id="23" name="Text 21">
            <a:extLst>
              <a:ext uri="{FF2B5EF4-FFF2-40B4-BE49-F238E27FC236}">
                <a16:creationId xmlns:a16="http://schemas.microsoft.com/office/drawing/2014/main" id="{4AB40114-EA9C-2673-165A-9A0BDA212EB0}"/>
              </a:ext>
            </a:extLst>
          </p:cNvPr>
          <p:cNvSpPr/>
          <p:nvPr/>
        </p:nvSpPr>
        <p:spPr>
          <a:xfrm>
            <a:off x="3669863" y="4972267"/>
            <a:ext cx="2826663"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Approach</a:t>
            </a:r>
            <a:endParaRPr lang="en-US" sz="1500" dirty="0"/>
          </a:p>
        </p:txBody>
      </p:sp>
      <p:sp>
        <p:nvSpPr>
          <p:cNvPr id="24" name="Shape 22">
            <a:extLst>
              <a:ext uri="{FF2B5EF4-FFF2-40B4-BE49-F238E27FC236}">
                <a16:creationId xmlns:a16="http://schemas.microsoft.com/office/drawing/2014/main" id="{46A6EBDA-EC10-A4EF-B523-CDE4D9D53C36}"/>
              </a:ext>
            </a:extLst>
          </p:cNvPr>
          <p:cNvSpPr/>
          <p:nvPr/>
        </p:nvSpPr>
        <p:spPr>
          <a:xfrm>
            <a:off x="7467362" y="5820468"/>
            <a:ext cx="520898" cy="15240"/>
          </a:xfrm>
          <a:prstGeom prst="roundRect">
            <a:avLst>
              <a:gd name="adj" fmla="val 410222"/>
            </a:avLst>
          </a:prstGeom>
          <a:solidFill>
            <a:srgbClr val="BBC2DC"/>
          </a:solidFill>
          <a:ln/>
        </p:spPr>
        <p:txBody>
          <a:bodyPr/>
          <a:lstStyle/>
          <a:p>
            <a:endParaRPr lang="en-IL"/>
          </a:p>
        </p:txBody>
      </p:sp>
      <p:sp>
        <p:nvSpPr>
          <p:cNvPr id="25" name="Shape 23">
            <a:extLst>
              <a:ext uri="{FF2B5EF4-FFF2-40B4-BE49-F238E27FC236}">
                <a16:creationId xmlns:a16="http://schemas.microsoft.com/office/drawing/2014/main" id="{45CA5D38-7DD3-E534-FDB3-FD327E44F11E}"/>
              </a:ext>
            </a:extLst>
          </p:cNvPr>
          <p:cNvSpPr/>
          <p:nvPr/>
        </p:nvSpPr>
        <p:spPr>
          <a:xfrm>
            <a:off x="7147798" y="5660686"/>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26" name="Text 24">
            <a:extLst>
              <a:ext uri="{FF2B5EF4-FFF2-40B4-BE49-F238E27FC236}">
                <a16:creationId xmlns:a16="http://schemas.microsoft.com/office/drawing/2014/main" id="{9A6CA70E-4198-873C-4730-6E84A8677E19}"/>
              </a:ext>
            </a:extLst>
          </p:cNvPr>
          <p:cNvSpPr/>
          <p:nvPr/>
        </p:nvSpPr>
        <p:spPr>
          <a:xfrm>
            <a:off x="7240905" y="5710573"/>
            <a:ext cx="148471"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6</a:t>
            </a:r>
            <a:endParaRPr lang="en-US" sz="1850" dirty="0"/>
          </a:p>
        </p:txBody>
      </p:sp>
      <p:sp>
        <p:nvSpPr>
          <p:cNvPr id="27" name="Text 25">
            <a:extLst>
              <a:ext uri="{FF2B5EF4-FFF2-40B4-BE49-F238E27FC236}">
                <a16:creationId xmlns:a16="http://schemas.microsoft.com/office/drawing/2014/main" id="{D7DC0E64-2027-2F88-220B-1931ACAB257E}"/>
              </a:ext>
            </a:extLst>
          </p:cNvPr>
          <p:cNvSpPr/>
          <p:nvPr/>
        </p:nvSpPr>
        <p:spPr>
          <a:xfrm>
            <a:off x="8133874" y="5642112"/>
            <a:ext cx="1958459" cy="244793"/>
          </a:xfrm>
          <a:prstGeom prst="rect">
            <a:avLst/>
          </a:prstGeom>
          <a:noFill/>
          <a:ln/>
        </p:spPr>
        <p:txBody>
          <a:bodyPr wrap="none" lIns="0" tIns="0" rIns="0" bIns="0" rtlCol="0" anchor="t"/>
          <a:lstStyle/>
          <a:p>
            <a:pPr marL="0" indent="0" algn="l">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Model Flowchart</a:t>
            </a:r>
            <a:endParaRPr lang="en-US" sz="1500" dirty="0"/>
          </a:p>
        </p:txBody>
      </p:sp>
      <p:sp>
        <p:nvSpPr>
          <p:cNvPr id="28" name="Text 26">
            <a:extLst>
              <a:ext uri="{FF2B5EF4-FFF2-40B4-BE49-F238E27FC236}">
                <a16:creationId xmlns:a16="http://schemas.microsoft.com/office/drawing/2014/main" id="{1D0C09F0-1A22-FBA1-A55F-80DDE9058A3F}"/>
              </a:ext>
            </a:extLst>
          </p:cNvPr>
          <p:cNvSpPr/>
          <p:nvPr/>
        </p:nvSpPr>
        <p:spPr>
          <a:xfrm>
            <a:off x="8133874" y="5102900"/>
            <a:ext cx="5975628" cy="238125"/>
          </a:xfrm>
          <a:prstGeom prst="rect">
            <a:avLst/>
          </a:prstGeom>
          <a:noFill/>
          <a:ln/>
        </p:spPr>
        <p:txBody>
          <a:bodyPr wrap="none" lIns="0" tIns="0" rIns="0" bIns="0" rtlCol="0" anchor="t"/>
          <a:lstStyle/>
          <a:p>
            <a:pPr marL="0" indent="0" algn="l">
              <a:lnSpc>
                <a:spcPts val="1850"/>
              </a:lnSpc>
              <a:buNone/>
            </a:pPr>
            <a:endParaRPr lang="en-US" sz="1150" dirty="0"/>
          </a:p>
        </p:txBody>
      </p:sp>
      <p:sp>
        <p:nvSpPr>
          <p:cNvPr id="29" name="Shape 27">
            <a:extLst>
              <a:ext uri="{FF2B5EF4-FFF2-40B4-BE49-F238E27FC236}">
                <a16:creationId xmlns:a16="http://schemas.microsoft.com/office/drawing/2014/main" id="{C4F6B5EB-B3E4-49B8-98B0-A6425AC7D159}"/>
              </a:ext>
            </a:extLst>
          </p:cNvPr>
          <p:cNvSpPr/>
          <p:nvPr/>
        </p:nvSpPr>
        <p:spPr>
          <a:xfrm>
            <a:off x="6642140" y="6490314"/>
            <a:ext cx="520898" cy="15240"/>
          </a:xfrm>
          <a:prstGeom prst="roundRect">
            <a:avLst>
              <a:gd name="adj" fmla="val 410222"/>
            </a:avLst>
          </a:prstGeom>
          <a:solidFill>
            <a:srgbClr val="BBC2DC"/>
          </a:solidFill>
          <a:ln/>
        </p:spPr>
        <p:txBody>
          <a:bodyPr/>
          <a:lstStyle/>
          <a:p>
            <a:endParaRPr lang="en-IL"/>
          </a:p>
        </p:txBody>
      </p:sp>
      <p:sp>
        <p:nvSpPr>
          <p:cNvPr id="30" name="Shape 28">
            <a:extLst>
              <a:ext uri="{FF2B5EF4-FFF2-40B4-BE49-F238E27FC236}">
                <a16:creationId xmlns:a16="http://schemas.microsoft.com/office/drawing/2014/main" id="{F947B73B-A51F-44A9-0B68-9743FBFFD4A5}"/>
              </a:ext>
            </a:extLst>
          </p:cNvPr>
          <p:cNvSpPr/>
          <p:nvPr/>
        </p:nvSpPr>
        <p:spPr>
          <a:xfrm>
            <a:off x="7147798" y="6330532"/>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31" name="Text 29">
            <a:extLst>
              <a:ext uri="{FF2B5EF4-FFF2-40B4-BE49-F238E27FC236}">
                <a16:creationId xmlns:a16="http://schemas.microsoft.com/office/drawing/2014/main" id="{5AD61130-C785-BA49-829E-18B42CE222D6}"/>
              </a:ext>
            </a:extLst>
          </p:cNvPr>
          <p:cNvSpPr/>
          <p:nvPr/>
        </p:nvSpPr>
        <p:spPr>
          <a:xfrm>
            <a:off x="7246739" y="6380419"/>
            <a:ext cx="136803"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7</a:t>
            </a:r>
            <a:endParaRPr lang="en-US" sz="1850" dirty="0"/>
          </a:p>
        </p:txBody>
      </p:sp>
      <p:sp>
        <p:nvSpPr>
          <p:cNvPr id="32" name="Text 30">
            <a:extLst>
              <a:ext uri="{FF2B5EF4-FFF2-40B4-BE49-F238E27FC236}">
                <a16:creationId xmlns:a16="http://schemas.microsoft.com/office/drawing/2014/main" id="{EEC35883-5B76-9705-F9B7-EB527067AA21}"/>
              </a:ext>
            </a:extLst>
          </p:cNvPr>
          <p:cNvSpPr/>
          <p:nvPr/>
        </p:nvSpPr>
        <p:spPr>
          <a:xfrm>
            <a:off x="4538067" y="6311958"/>
            <a:ext cx="1958459"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Conclusion</a:t>
            </a:r>
            <a:endParaRPr lang="en-US" sz="1500" dirty="0"/>
          </a:p>
        </p:txBody>
      </p:sp>
      <p:sp>
        <p:nvSpPr>
          <p:cNvPr id="33" name="Text 31">
            <a:extLst>
              <a:ext uri="{FF2B5EF4-FFF2-40B4-BE49-F238E27FC236}">
                <a16:creationId xmlns:a16="http://schemas.microsoft.com/office/drawing/2014/main" id="{E0C86BD0-40B1-65E6-5AD6-D7C6980AC2A8}"/>
              </a:ext>
            </a:extLst>
          </p:cNvPr>
          <p:cNvSpPr/>
          <p:nvPr/>
        </p:nvSpPr>
        <p:spPr>
          <a:xfrm>
            <a:off x="520898" y="5772745"/>
            <a:ext cx="5975628" cy="238125"/>
          </a:xfrm>
          <a:prstGeom prst="rect">
            <a:avLst/>
          </a:prstGeom>
          <a:noFill/>
          <a:ln/>
        </p:spPr>
        <p:txBody>
          <a:bodyPr wrap="none" lIns="0" tIns="0" rIns="0" bIns="0" rtlCol="0" anchor="t"/>
          <a:lstStyle/>
          <a:p>
            <a:pPr marL="0" indent="0" algn="r">
              <a:lnSpc>
                <a:spcPts val="1850"/>
              </a:lnSpc>
              <a:buNone/>
            </a:pPr>
            <a:endParaRPr lang="en-US" sz="1150" dirty="0"/>
          </a:p>
        </p:txBody>
      </p:sp>
      <p:sp>
        <p:nvSpPr>
          <p:cNvPr id="38" name="Text 36">
            <a:extLst>
              <a:ext uri="{FF2B5EF4-FFF2-40B4-BE49-F238E27FC236}">
                <a16:creationId xmlns:a16="http://schemas.microsoft.com/office/drawing/2014/main" id="{EFAEBBA8-0C3A-CBB0-ED1D-B496B601C348}"/>
              </a:ext>
            </a:extLst>
          </p:cNvPr>
          <p:cNvSpPr/>
          <p:nvPr/>
        </p:nvSpPr>
        <p:spPr>
          <a:xfrm>
            <a:off x="8133874" y="6442591"/>
            <a:ext cx="5975628" cy="238125"/>
          </a:xfrm>
          <a:prstGeom prst="rect">
            <a:avLst/>
          </a:prstGeom>
          <a:noFill/>
          <a:ln/>
        </p:spPr>
        <p:txBody>
          <a:bodyPr wrap="none" lIns="0" tIns="0" rIns="0" bIns="0" rtlCol="0" anchor="t"/>
          <a:lstStyle/>
          <a:p>
            <a:pPr marL="0" indent="0" algn="l">
              <a:lnSpc>
                <a:spcPts val="1850"/>
              </a:lnSpc>
              <a:buNone/>
            </a:pPr>
            <a:endParaRPr lang="en-US" sz="1150" dirty="0"/>
          </a:p>
        </p:txBody>
      </p:sp>
      <p:sp>
        <p:nvSpPr>
          <p:cNvPr id="43" name="Text 41">
            <a:extLst>
              <a:ext uri="{FF2B5EF4-FFF2-40B4-BE49-F238E27FC236}">
                <a16:creationId xmlns:a16="http://schemas.microsoft.com/office/drawing/2014/main" id="{6B59F290-B0E0-B0B6-3703-5C913E8240D1}"/>
              </a:ext>
            </a:extLst>
          </p:cNvPr>
          <p:cNvSpPr/>
          <p:nvPr/>
        </p:nvSpPr>
        <p:spPr>
          <a:xfrm>
            <a:off x="520898" y="7112437"/>
            <a:ext cx="5975628" cy="238125"/>
          </a:xfrm>
          <a:prstGeom prst="rect">
            <a:avLst/>
          </a:prstGeom>
          <a:noFill/>
          <a:ln/>
        </p:spPr>
        <p:txBody>
          <a:bodyPr wrap="none" lIns="0" tIns="0" rIns="0" bIns="0" rtlCol="0" anchor="t"/>
          <a:lstStyle/>
          <a:p>
            <a:pPr marL="0" indent="0" algn="r">
              <a:lnSpc>
                <a:spcPts val="1850"/>
              </a:lnSpc>
              <a:buNone/>
            </a:pPr>
            <a:endParaRPr lang="en-US" sz="1150" dirty="0"/>
          </a:p>
        </p:txBody>
      </p:sp>
      <p:sp>
        <p:nvSpPr>
          <p:cNvPr id="34" name="Text 0">
            <a:extLst>
              <a:ext uri="{FF2B5EF4-FFF2-40B4-BE49-F238E27FC236}">
                <a16:creationId xmlns:a16="http://schemas.microsoft.com/office/drawing/2014/main" id="{863C6A6B-8A0C-CD1E-C3C7-8EC55BDF2903}"/>
              </a:ext>
            </a:extLst>
          </p:cNvPr>
          <p:cNvSpPr/>
          <p:nvPr/>
        </p:nvSpPr>
        <p:spPr>
          <a:xfrm>
            <a:off x="5867495" y="1057660"/>
            <a:ext cx="3917037" cy="489585"/>
          </a:xfrm>
          <a:prstGeom prst="rect">
            <a:avLst/>
          </a:prstGeom>
          <a:noFill/>
          <a:ln/>
        </p:spPr>
        <p:txBody>
          <a:bodyPr wrap="none" lIns="0" tIns="0" rIns="0" bIns="0" rtlCol="0" anchor="ctr"/>
          <a:lstStyle/>
          <a:p>
            <a:pPr marL="0" indent="0">
              <a:lnSpc>
                <a:spcPts val="3850"/>
              </a:lnSpc>
              <a:buNone/>
            </a:pPr>
            <a:r>
              <a:rPr lang="en-US" sz="4450" dirty="0">
                <a:solidFill>
                  <a:srgbClr val="597DB9"/>
                </a:solidFill>
                <a:latin typeface="Alexandria Semi Bold" pitchFamily="34" charset="0"/>
                <a:cs typeface="Alexandria Semi Bold" pitchFamily="34" charset="-120"/>
              </a:rPr>
              <a:t>Road Map</a:t>
            </a:r>
          </a:p>
        </p:txBody>
      </p:sp>
    </p:spTree>
    <p:extLst>
      <p:ext uri="{BB962C8B-B14F-4D97-AF65-F5344CB8AC3E}">
        <p14:creationId xmlns:p14="http://schemas.microsoft.com/office/powerpoint/2010/main" val="18005726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1887736"/>
            <a:ext cx="5701546" cy="712708"/>
          </a:xfrm>
          <a:prstGeom prst="rect">
            <a:avLst/>
          </a:prstGeom>
          <a:noFill/>
          <a:ln/>
        </p:spPr>
        <p:txBody>
          <a:bodyPr wrap="none" lIns="0" tIns="0" rIns="0" bIns="0" rtlCol="0" anchor="t"/>
          <a:lstStyle/>
          <a:p>
            <a:pPr indent="0">
              <a:lnSpc>
                <a:spcPts val="5600"/>
              </a:lnSpc>
              <a:buNone/>
            </a:pPr>
            <a:r>
              <a:rPr lang="en-US" sz="4450" dirty="0">
                <a:solidFill>
                  <a:srgbClr val="597DB9"/>
                </a:solidFill>
                <a:latin typeface="Alexandria Semi Bold" pitchFamily="34" charset="0"/>
                <a:cs typeface="Alexandria Semi Bold" pitchFamily="34" charset="-120"/>
              </a:rPr>
              <a:t>Project Objectives</a:t>
            </a:r>
          </a:p>
        </p:txBody>
      </p:sp>
      <p:sp>
        <p:nvSpPr>
          <p:cNvPr id="3" name="Text 1"/>
          <p:cNvSpPr/>
          <p:nvPr/>
        </p:nvSpPr>
        <p:spPr>
          <a:xfrm>
            <a:off x="758309" y="3033713"/>
            <a:ext cx="7902806" cy="693420"/>
          </a:xfrm>
          <a:prstGeom prst="rect">
            <a:avLst/>
          </a:prstGeom>
          <a:noFill/>
          <a:ln/>
        </p:spPr>
        <p:txBody>
          <a:bodyPr wrap="square" lIns="0" tIns="0" rIns="0" bIns="0" rtlCol="0" anchor="t"/>
          <a:lstStyle/>
          <a:p>
            <a:pPr marL="0" indent="0">
              <a:lnSpc>
                <a:spcPts val="2700"/>
              </a:lnSpc>
              <a:buNone/>
            </a:pPr>
            <a:r>
              <a:rPr lang="en-GB" sz="1700" dirty="0">
                <a:solidFill>
                  <a:srgbClr val="3B3535"/>
                </a:solidFill>
                <a:latin typeface="Sora Light" pitchFamily="34" charset="0"/>
                <a:cs typeface="Sora Light" pitchFamily="34" charset="-120"/>
              </a:rPr>
              <a:t>The approach focuses on three interconnected objectives, designed to build a comprehensive understanding of citation networks:</a:t>
            </a:r>
            <a:endParaRPr lang="en-US" sz="1700" dirty="0">
              <a:solidFill>
                <a:srgbClr val="3B3535"/>
              </a:solidFill>
              <a:latin typeface="Sora Light" pitchFamily="34" charset="0"/>
              <a:cs typeface="Sora Light" pitchFamily="34" charset="-120"/>
            </a:endParaRPr>
          </a:p>
        </p:txBody>
      </p:sp>
      <p:sp>
        <p:nvSpPr>
          <p:cNvPr id="4" name="Shape 2"/>
          <p:cNvSpPr/>
          <p:nvPr/>
        </p:nvSpPr>
        <p:spPr>
          <a:xfrm>
            <a:off x="596384" y="4635818"/>
            <a:ext cx="4154567" cy="216575"/>
          </a:xfrm>
          <a:prstGeom prst="roundRect">
            <a:avLst>
              <a:gd name="adj" fmla="val 42017"/>
            </a:avLst>
          </a:prstGeom>
          <a:solidFill>
            <a:srgbClr val="D5DCF6"/>
          </a:solidFill>
          <a:ln w="7620">
            <a:solidFill>
              <a:srgbClr val="BBC2DC"/>
            </a:solidFill>
            <a:prstDash val="solid"/>
          </a:ln>
        </p:spPr>
        <p:txBody>
          <a:bodyPr/>
          <a:lstStyle/>
          <a:p>
            <a:endParaRPr lang="en-IL"/>
          </a:p>
        </p:txBody>
      </p:sp>
      <p:sp>
        <p:nvSpPr>
          <p:cNvPr id="5" name="Text 3"/>
          <p:cNvSpPr/>
          <p:nvPr/>
        </p:nvSpPr>
        <p:spPr>
          <a:xfrm>
            <a:off x="596384" y="5177314"/>
            <a:ext cx="3450669" cy="356235"/>
          </a:xfrm>
          <a:prstGeom prst="rect">
            <a:avLst/>
          </a:prstGeom>
          <a:noFill/>
          <a:ln/>
        </p:spPr>
        <p:txBody>
          <a:bodyPr wrap="none" lIns="0" tIns="0" rIns="0" bIns="0" rtlCol="0" anchor="t"/>
          <a:lstStyle/>
          <a:p>
            <a:pPr indent="0">
              <a:lnSpc>
                <a:spcPts val="2800"/>
              </a:lnSpc>
              <a:buNone/>
            </a:pPr>
            <a:r>
              <a:rPr lang="en-US" sz="2200" dirty="0">
                <a:solidFill>
                  <a:srgbClr val="587CB8"/>
                </a:solidFill>
                <a:latin typeface="Alexandria Semi Bold" pitchFamily="34" charset="0"/>
                <a:cs typeface="Alexandria Semi Bold" pitchFamily="34" charset="-120"/>
              </a:rPr>
              <a:t>Develop Scalable Models</a:t>
            </a:r>
          </a:p>
        </p:txBody>
      </p:sp>
      <p:sp>
        <p:nvSpPr>
          <p:cNvPr id="6" name="Text 4"/>
          <p:cNvSpPr/>
          <p:nvPr/>
        </p:nvSpPr>
        <p:spPr>
          <a:xfrm>
            <a:off x="596384" y="5663446"/>
            <a:ext cx="4154567" cy="693420"/>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Create an efficient embedding model for large-scale analysis.</a:t>
            </a:r>
            <a:endParaRPr lang="en-US" sz="1700" dirty="0"/>
          </a:p>
        </p:txBody>
      </p:sp>
      <p:sp>
        <p:nvSpPr>
          <p:cNvPr id="7" name="Shape 5"/>
          <p:cNvSpPr/>
          <p:nvPr/>
        </p:nvSpPr>
        <p:spPr>
          <a:xfrm>
            <a:off x="5075873" y="4310777"/>
            <a:ext cx="4154686" cy="216575"/>
          </a:xfrm>
          <a:prstGeom prst="roundRect">
            <a:avLst>
              <a:gd name="adj" fmla="val 42017"/>
            </a:avLst>
          </a:prstGeom>
          <a:solidFill>
            <a:srgbClr val="D5DCF6"/>
          </a:solidFill>
          <a:ln w="7620">
            <a:solidFill>
              <a:srgbClr val="BBC2DC"/>
            </a:solidFill>
            <a:prstDash val="solid"/>
          </a:ln>
        </p:spPr>
        <p:txBody>
          <a:bodyPr/>
          <a:lstStyle/>
          <a:p>
            <a:endParaRPr lang="en-IL"/>
          </a:p>
        </p:txBody>
      </p:sp>
      <p:sp>
        <p:nvSpPr>
          <p:cNvPr id="8" name="Text 6"/>
          <p:cNvSpPr/>
          <p:nvPr/>
        </p:nvSpPr>
        <p:spPr>
          <a:xfrm>
            <a:off x="5075873" y="4852273"/>
            <a:ext cx="2855238" cy="356235"/>
          </a:xfrm>
          <a:prstGeom prst="rect">
            <a:avLst/>
          </a:prstGeom>
          <a:noFill/>
          <a:ln/>
        </p:spPr>
        <p:txBody>
          <a:bodyPr wrap="none" lIns="0" tIns="0" rIns="0" bIns="0" rtlCol="0" anchor="t"/>
          <a:lstStyle/>
          <a:p>
            <a:pPr indent="0">
              <a:lnSpc>
                <a:spcPts val="2800"/>
              </a:lnSpc>
              <a:buNone/>
            </a:pPr>
            <a:r>
              <a:rPr lang="en-US" sz="2200" dirty="0">
                <a:solidFill>
                  <a:srgbClr val="587CB8"/>
                </a:solidFill>
                <a:latin typeface="Alexandria Semi Bold" pitchFamily="34" charset="0"/>
                <a:cs typeface="Alexandria Semi Bold" pitchFamily="34" charset="-120"/>
              </a:rPr>
              <a:t>Identify Patterns</a:t>
            </a:r>
          </a:p>
        </p:txBody>
      </p:sp>
      <p:sp>
        <p:nvSpPr>
          <p:cNvPr id="9" name="Text 7"/>
          <p:cNvSpPr/>
          <p:nvPr/>
        </p:nvSpPr>
        <p:spPr>
          <a:xfrm>
            <a:off x="5075873" y="5338405"/>
            <a:ext cx="4154686" cy="693420"/>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Analyze node classifications within the citation dynamic network and be able to validate the results.</a:t>
            </a:r>
            <a:endParaRPr lang="en-US" sz="1700" dirty="0"/>
          </a:p>
        </p:txBody>
      </p:sp>
      <p:sp>
        <p:nvSpPr>
          <p:cNvPr id="10" name="Shape 8"/>
          <p:cNvSpPr/>
          <p:nvPr/>
        </p:nvSpPr>
        <p:spPr>
          <a:xfrm>
            <a:off x="9555480" y="3985855"/>
            <a:ext cx="4154686" cy="216575"/>
          </a:xfrm>
          <a:prstGeom prst="roundRect">
            <a:avLst>
              <a:gd name="adj" fmla="val 42017"/>
            </a:avLst>
          </a:prstGeom>
          <a:solidFill>
            <a:srgbClr val="D5DCF6"/>
          </a:solidFill>
          <a:ln w="7620">
            <a:solidFill>
              <a:srgbClr val="BBC2DC"/>
            </a:solidFill>
            <a:prstDash val="solid"/>
          </a:ln>
        </p:spPr>
        <p:txBody>
          <a:bodyPr/>
          <a:lstStyle/>
          <a:p>
            <a:endParaRPr lang="en-IL"/>
          </a:p>
        </p:txBody>
      </p:sp>
      <p:sp>
        <p:nvSpPr>
          <p:cNvPr id="11" name="Text 9"/>
          <p:cNvSpPr/>
          <p:nvPr/>
        </p:nvSpPr>
        <p:spPr>
          <a:xfrm>
            <a:off x="9555480" y="4527352"/>
            <a:ext cx="3848576" cy="356235"/>
          </a:xfrm>
          <a:prstGeom prst="rect">
            <a:avLst/>
          </a:prstGeom>
          <a:noFill/>
          <a:ln/>
        </p:spPr>
        <p:txBody>
          <a:bodyPr wrap="none" lIns="0" tIns="0" rIns="0" bIns="0" rtlCol="0" anchor="t"/>
          <a:lstStyle/>
          <a:p>
            <a:pPr indent="0">
              <a:lnSpc>
                <a:spcPts val="2800"/>
              </a:lnSpc>
              <a:buNone/>
            </a:pPr>
            <a:r>
              <a:rPr lang="en-US" sz="2200" dirty="0">
                <a:solidFill>
                  <a:srgbClr val="587CB8"/>
                </a:solidFill>
                <a:latin typeface="Alexandria Semi Bold" pitchFamily="34" charset="0"/>
                <a:cs typeface="Alexandria Semi Bold" pitchFamily="34" charset="-120"/>
              </a:rPr>
              <a:t>Dynamic Networks Evolution</a:t>
            </a:r>
          </a:p>
        </p:txBody>
      </p:sp>
      <p:sp>
        <p:nvSpPr>
          <p:cNvPr id="12" name="Text 10"/>
          <p:cNvSpPr/>
          <p:nvPr/>
        </p:nvSpPr>
        <p:spPr>
          <a:xfrm>
            <a:off x="9555480" y="5013484"/>
            <a:ext cx="4154686" cy="693420"/>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Examine structure and evolution over time using embedding strategy.</a:t>
            </a:r>
            <a:endParaRPr lang="en-US" sz="1700" dirty="0"/>
          </a:p>
        </p:txBody>
      </p:sp>
    </p:spTree>
    <p:extLst>
      <p:ext uri="{BB962C8B-B14F-4D97-AF65-F5344CB8AC3E}">
        <p14:creationId xmlns:p14="http://schemas.microsoft.com/office/powerpoint/2010/main" val="2095670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1F322-0166-C43A-2E82-C91727E8D4F6}"/>
            </a:ext>
          </a:extLst>
        </p:cNvPr>
        <p:cNvGrpSpPr/>
        <p:nvPr/>
      </p:nvGrpSpPr>
      <p:grpSpPr>
        <a:xfrm>
          <a:off x="0" y="0"/>
          <a:ext cx="0" cy="0"/>
          <a:chOff x="0" y="0"/>
          <a:chExt cx="0" cy="0"/>
        </a:xfrm>
      </p:grpSpPr>
      <p:sp>
        <p:nvSpPr>
          <p:cNvPr id="3" name="Shape 1">
            <a:extLst>
              <a:ext uri="{FF2B5EF4-FFF2-40B4-BE49-F238E27FC236}">
                <a16:creationId xmlns:a16="http://schemas.microsoft.com/office/drawing/2014/main" id="{BC66629D-85F1-7E3C-71A7-243DE638F988}"/>
              </a:ext>
            </a:extLst>
          </p:cNvPr>
          <p:cNvSpPr/>
          <p:nvPr/>
        </p:nvSpPr>
        <p:spPr>
          <a:xfrm>
            <a:off x="7307579" y="2069880"/>
            <a:ext cx="45719" cy="4932760"/>
          </a:xfrm>
          <a:prstGeom prst="roundRect">
            <a:avLst>
              <a:gd name="adj" fmla="val 410222"/>
            </a:avLst>
          </a:prstGeom>
          <a:solidFill>
            <a:srgbClr val="BBC2DC"/>
          </a:solidFill>
          <a:ln/>
        </p:spPr>
        <p:txBody>
          <a:bodyPr/>
          <a:lstStyle/>
          <a:p>
            <a:endParaRPr lang="en-IL"/>
          </a:p>
        </p:txBody>
      </p:sp>
      <p:sp>
        <p:nvSpPr>
          <p:cNvPr id="4" name="Shape 2">
            <a:extLst>
              <a:ext uri="{FF2B5EF4-FFF2-40B4-BE49-F238E27FC236}">
                <a16:creationId xmlns:a16="http://schemas.microsoft.com/office/drawing/2014/main" id="{2EDAC4AE-F686-F595-A502-294E51BC8532}"/>
              </a:ext>
            </a:extLst>
          </p:cNvPr>
          <p:cNvSpPr/>
          <p:nvPr/>
        </p:nvSpPr>
        <p:spPr>
          <a:xfrm>
            <a:off x="6642140" y="2397064"/>
            <a:ext cx="520898" cy="15240"/>
          </a:xfrm>
          <a:prstGeom prst="roundRect">
            <a:avLst>
              <a:gd name="adj" fmla="val 410222"/>
            </a:avLst>
          </a:prstGeom>
          <a:solidFill>
            <a:srgbClr val="BBC2DC"/>
          </a:solidFill>
          <a:ln/>
        </p:spPr>
        <p:txBody>
          <a:bodyPr/>
          <a:lstStyle/>
          <a:p>
            <a:endParaRPr lang="en-IL"/>
          </a:p>
        </p:txBody>
      </p:sp>
      <p:sp>
        <p:nvSpPr>
          <p:cNvPr id="5" name="Shape 3">
            <a:extLst>
              <a:ext uri="{FF2B5EF4-FFF2-40B4-BE49-F238E27FC236}">
                <a16:creationId xmlns:a16="http://schemas.microsoft.com/office/drawing/2014/main" id="{46CFCF22-E656-D12E-D7E7-DF807A7B4116}"/>
              </a:ext>
            </a:extLst>
          </p:cNvPr>
          <p:cNvSpPr/>
          <p:nvPr/>
        </p:nvSpPr>
        <p:spPr>
          <a:xfrm>
            <a:off x="7147798" y="2237282"/>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6" name="Text 4">
            <a:extLst>
              <a:ext uri="{FF2B5EF4-FFF2-40B4-BE49-F238E27FC236}">
                <a16:creationId xmlns:a16="http://schemas.microsoft.com/office/drawing/2014/main" id="{4F3AC4EE-CBD9-22C9-3CF1-E4562B0F8197}"/>
              </a:ext>
            </a:extLst>
          </p:cNvPr>
          <p:cNvSpPr/>
          <p:nvPr/>
        </p:nvSpPr>
        <p:spPr>
          <a:xfrm>
            <a:off x="7269004" y="2287169"/>
            <a:ext cx="92392"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1</a:t>
            </a:r>
            <a:endParaRPr lang="en-US" sz="1850" dirty="0"/>
          </a:p>
        </p:txBody>
      </p:sp>
      <p:sp>
        <p:nvSpPr>
          <p:cNvPr id="7" name="Text 5">
            <a:extLst>
              <a:ext uri="{FF2B5EF4-FFF2-40B4-BE49-F238E27FC236}">
                <a16:creationId xmlns:a16="http://schemas.microsoft.com/office/drawing/2014/main" id="{E11DAB0C-C971-E46B-833F-45B7A733F99A}"/>
              </a:ext>
            </a:extLst>
          </p:cNvPr>
          <p:cNvSpPr/>
          <p:nvPr/>
        </p:nvSpPr>
        <p:spPr>
          <a:xfrm>
            <a:off x="4538067" y="2218708"/>
            <a:ext cx="1958459"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Introduction</a:t>
            </a:r>
            <a:endParaRPr lang="en-US" sz="1500" dirty="0"/>
          </a:p>
        </p:txBody>
      </p:sp>
      <p:sp>
        <p:nvSpPr>
          <p:cNvPr id="8" name="Shape 6">
            <a:extLst>
              <a:ext uri="{FF2B5EF4-FFF2-40B4-BE49-F238E27FC236}">
                <a16:creationId xmlns:a16="http://schemas.microsoft.com/office/drawing/2014/main" id="{DB85B686-2A44-97AB-D0C8-760D40CEAEF5}"/>
              </a:ext>
            </a:extLst>
          </p:cNvPr>
          <p:cNvSpPr/>
          <p:nvPr/>
        </p:nvSpPr>
        <p:spPr>
          <a:xfrm>
            <a:off x="7467362" y="3141205"/>
            <a:ext cx="520898" cy="15240"/>
          </a:xfrm>
          <a:prstGeom prst="roundRect">
            <a:avLst>
              <a:gd name="adj" fmla="val 410222"/>
            </a:avLst>
          </a:prstGeom>
          <a:solidFill>
            <a:srgbClr val="BBC2DC"/>
          </a:solidFill>
          <a:ln/>
        </p:spPr>
        <p:txBody>
          <a:bodyPr/>
          <a:lstStyle/>
          <a:p>
            <a:endParaRPr lang="en-IL"/>
          </a:p>
        </p:txBody>
      </p:sp>
      <p:sp>
        <p:nvSpPr>
          <p:cNvPr id="9" name="Shape 7">
            <a:extLst>
              <a:ext uri="{FF2B5EF4-FFF2-40B4-BE49-F238E27FC236}">
                <a16:creationId xmlns:a16="http://schemas.microsoft.com/office/drawing/2014/main" id="{553BD7F9-5A00-8935-A29A-A008CD910405}"/>
              </a:ext>
            </a:extLst>
          </p:cNvPr>
          <p:cNvSpPr/>
          <p:nvPr/>
        </p:nvSpPr>
        <p:spPr>
          <a:xfrm>
            <a:off x="7147798" y="2981423"/>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0" name="Text 8">
            <a:extLst>
              <a:ext uri="{FF2B5EF4-FFF2-40B4-BE49-F238E27FC236}">
                <a16:creationId xmlns:a16="http://schemas.microsoft.com/office/drawing/2014/main" id="{9A2C3EA8-1B4A-21EF-3A21-4BF1318EBB7B}"/>
              </a:ext>
            </a:extLst>
          </p:cNvPr>
          <p:cNvSpPr/>
          <p:nvPr/>
        </p:nvSpPr>
        <p:spPr>
          <a:xfrm>
            <a:off x="7245072" y="3031310"/>
            <a:ext cx="140256"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2</a:t>
            </a:r>
            <a:endParaRPr lang="en-US" sz="1850" dirty="0"/>
          </a:p>
        </p:txBody>
      </p:sp>
      <p:sp>
        <p:nvSpPr>
          <p:cNvPr id="11" name="Text 9">
            <a:extLst>
              <a:ext uri="{FF2B5EF4-FFF2-40B4-BE49-F238E27FC236}">
                <a16:creationId xmlns:a16="http://schemas.microsoft.com/office/drawing/2014/main" id="{41A9D3B7-90CA-E805-ADF2-BC9E19E46FC5}"/>
              </a:ext>
            </a:extLst>
          </p:cNvPr>
          <p:cNvSpPr/>
          <p:nvPr/>
        </p:nvSpPr>
        <p:spPr>
          <a:xfrm>
            <a:off x="8133874" y="2962849"/>
            <a:ext cx="3047524" cy="244793"/>
          </a:xfrm>
          <a:prstGeom prst="rect">
            <a:avLst/>
          </a:prstGeom>
          <a:noFill/>
          <a:ln/>
        </p:spPr>
        <p:txBody>
          <a:bodyPr wrap="none" lIns="0" tIns="0" rIns="0" bIns="0" rtlCol="0" anchor="t"/>
          <a:lstStyle/>
          <a:p>
            <a:pPr marL="0" indent="0" algn="l">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Motivation</a:t>
            </a:r>
            <a:endParaRPr lang="en-US" sz="1500" dirty="0"/>
          </a:p>
        </p:txBody>
      </p:sp>
      <p:sp>
        <p:nvSpPr>
          <p:cNvPr id="12" name="Shape 10">
            <a:extLst>
              <a:ext uri="{FF2B5EF4-FFF2-40B4-BE49-F238E27FC236}">
                <a16:creationId xmlns:a16="http://schemas.microsoft.com/office/drawing/2014/main" id="{2BE41CFD-4DBB-8AD3-0897-B298F8B20578}"/>
              </a:ext>
            </a:extLst>
          </p:cNvPr>
          <p:cNvSpPr/>
          <p:nvPr/>
        </p:nvSpPr>
        <p:spPr>
          <a:xfrm>
            <a:off x="6642140" y="3810931"/>
            <a:ext cx="520898" cy="15240"/>
          </a:xfrm>
          <a:prstGeom prst="roundRect">
            <a:avLst>
              <a:gd name="adj" fmla="val 410222"/>
            </a:avLst>
          </a:prstGeom>
          <a:solidFill>
            <a:srgbClr val="BBC2DC"/>
          </a:solidFill>
          <a:ln/>
        </p:spPr>
        <p:txBody>
          <a:bodyPr/>
          <a:lstStyle/>
          <a:p>
            <a:endParaRPr lang="en-IL"/>
          </a:p>
        </p:txBody>
      </p:sp>
      <p:sp>
        <p:nvSpPr>
          <p:cNvPr id="13" name="Shape 11">
            <a:extLst>
              <a:ext uri="{FF2B5EF4-FFF2-40B4-BE49-F238E27FC236}">
                <a16:creationId xmlns:a16="http://schemas.microsoft.com/office/drawing/2014/main" id="{2E4DE0F3-0D10-9D1A-7DCD-DA785D14D748}"/>
              </a:ext>
            </a:extLst>
          </p:cNvPr>
          <p:cNvSpPr/>
          <p:nvPr/>
        </p:nvSpPr>
        <p:spPr>
          <a:xfrm>
            <a:off x="7147798" y="3651149"/>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4" name="Text 12">
            <a:extLst>
              <a:ext uri="{FF2B5EF4-FFF2-40B4-BE49-F238E27FC236}">
                <a16:creationId xmlns:a16="http://schemas.microsoft.com/office/drawing/2014/main" id="{26469C63-6B49-79FE-E21A-99EF95B6AB89}"/>
              </a:ext>
            </a:extLst>
          </p:cNvPr>
          <p:cNvSpPr/>
          <p:nvPr/>
        </p:nvSpPr>
        <p:spPr>
          <a:xfrm>
            <a:off x="7244953" y="3701036"/>
            <a:ext cx="140494"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3</a:t>
            </a:r>
            <a:endParaRPr lang="en-US" sz="1850" dirty="0"/>
          </a:p>
        </p:txBody>
      </p:sp>
      <p:sp>
        <p:nvSpPr>
          <p:cNvPr id="15" name="Text 13">
            <a:extLst>
              <a:ext uri="{FF2B5EF4-FFF2-40B4-BE49-F238E27FC236}">
                <a16:creationId xmlns:a16="http://schemas.microsoft.com/office/drawing/2014/main" id="{B3DEC1C0-35DB-E747-1C49-AA9FE516589D}"/>
              </a:ext>
            </a:extLst>
          </p:cNvPr>
          <p:cNvSpPr/>
          <p:nvPr/>
        </p:nvSpPr>
        <p:spPr>
          <a:xfrm>
            <a:off x="3708202" y="3632575"/>
            <a:ext cx="2788325"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Research Objectives</a:t>
            </a:r>
            <a:endParaRPr lang="en-US" sz="1500" dirty="0"/>
          </a:p>
        </p:txBody>
      </p:sp>
      <p:sp>
        <p:nvSpPr>
          <p:cNvPr id="16" name="Shape 14">
            <a:extLst>
              <a:ext uri="{FF2B5EF4-FFF2-40B4-BE49-F238E27FC236}">
                <a16:creationId xmlns:a16="http://schemas.microsoft.com/office/drawing/2014/main" id="{100F5196-BF82-0D84-75D1-968BE6AD3F72}"/>
              </a:ext>
            </a:extLst>
          </p:cNvPr>
          <p:cNvSpPr/>
          <p:nvPr/>
        </p:nvSpPr>
        <p:spPr>
          <a:xfrm>
            <a:off x="7467362" y="4480777"/>
            <a:ext cx="520898" cy="15240"/>
          </a:xfrm>
          <a:prstGeom prst="roundRect">
            <a:avLst>
              <a:gd name="adj" fmla="val 410222"/>
            </a:avLst>
          </a:prstGeom>
          <a:solidFill>
            <a:srgbClr val="BBC2DC"/>
          </a:solidFill>
          <a:ln/>
        </p:spPr>
        <p:txBody>
          <a:bodyPr/>
          <a:lstStyle/>
          <a:p>
            <a:endParaRPr lang="en-IL"/>
          </a:p>
        </p:txBody>
      </p:sp>
      <p:sp>
        <p:nvSpPr>
          <p:cNvPr id="17" name="Shape 15">
            <a:extLst>
              <a:ext uri="{FF2B5EF4-FFF2-40B4-BE49-F238E27FC236}">
                <a16:creationId xmlns:a16="http://schemas.microsoft.com/office/drawing/2014/main" id="{BC312D2B-A6F8-C3CB-232F-B5CAADA345CE}"/>
              </a:ext>
            </a:extLst>
          </p:cNvPr>
          <p:cNvSpPr/>
          <p:nvPr/>
        </p:nvSpPr>
        <p:spPr>
          <a:xfrm>
            <a:off x="7147798" y="4320995"/>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8" name="Text 16">
            <a:extLst>
              <a:ext uri="{FF2B5EF4-FFF2-40B4-BE49-F238E27FC236}">
                <a16:creationId xmlns:a16="http://schemas.microsoft.com/office/drawing/2014/main" id="{5DF5DEB2-ACD9-E862-F4D8-370DF1CB8D36}"/>
              </a:ext>
            </a:extLst>
          </p:cNvPr>
          <p:cNvSpPr/>
          <p:nvPr/>
        </p:nvSpPr>
        <p:spPr>
          <a:xfrm>
            <a:off x="7244358" y="4370882"/>
            <a:ext cx="141684"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4</a:t>
            </a:r>
            <a:endParaRPr lang="en-US" sz="1850" dirty="0"/>
          </a:p>
        </p:txBody>
      </p:sp>
      <p:sp>
        <p:nvSpPr>
          <p:cNvPr id="19" name="Text 17">
            <a:extLst>
              <a:ext uri="{FF2B5EF4-FFF2-40B4-BE49-F238E27FC236}">
                <a16:creationId xmlns:a16="http://schemas.microsoft.com/office/drawing/2014/main" id="{7624E966-CD3E-2B13-3D55-31B5B52839B6}"/>
              </a:ext>
            </a:extLst>
          </p:cNvPr>
          <p:cNvSpPr/>
          <p:nvPr/>
        </p:nvSpPr>
        <p:spPr>
          <a:xfrm>
            <a:off x="8133874" y="4302421"/>
            <a:ext cx="2271593" cy="244793"/>
          </a:xfrm>
          <a:prstGeom prst="rect">
            <a:avLst/>
          </a:prstGeom>
          <a:noFill/>
          <a:ln/>
        </p:spPr>
        <p:txBody>
          <a:bodyPr wrap="none" lIns="0" tIns="0" rIns="0" bIns="0" rtlCol="0" anchor="t"/>
          <a:lstStyle/>
          <a:p>
            <a:pPr marL="0" indent="0" algn="l">
              <a:lnSpc>
                <a:spcPts val="1900"/>
              </a:lnSpc>
              <a:buNone/>
            </a:pPr>
            <a:r>
              <a:rPr lang="en-US" sz="1500" dirty="0">
                <a:solidFill>
                  <a:srgbClr val="FF0000"/>
                </a:solidFill>
                <a:latin typeface="Alexandria Semi Bold" pitchFamily="34" charset="0"/>
                <a:ea typeface="Alexandria Semi Bold" pitchFamily="34" charset="-122"/>
                <a:cs typeface="Alexandria Semi Bold" pitchFamily="34" charset="-120"/>
              </a:rPr>
              <a:t>Background</a:t>
            </a:r>
            <a:endParaRPr lang="en-US" sz="1500" dirty="0">
              <a:solidFill>
                <a:srgbClr val="FF0000"/>
              </a:solidFill>
            </a:endParaRPr>
          </a:p>
        </p:txBody>
      </p:sp>
      <p:sp>
        <p:nvSpPr>
          <p:cNvPr id="20" name="Shape 18">
            <a:extLst>
              <a:ext uri="{FF2B5EF4-FFF2-40B4-BE49-F238E27FC236}">
                <a16:creationId xmlns:a16="http://schemas.microsoft.com/office/drawing/2014/main" id="{1674ADD7-17AF-C3B2-0548-90A60B1B85AD}"/>
              </a:ext>
            </a:extLst>
          </p:cNvPr>
          <p:cNvSpPr/>
          <p:nvPr/>
        </p:nvSpPr>
        <p:spPr>
          <a:xfrm>
            <a:off x="6642140" y="5150622"/>
            <a:ext cx="520898" cy="15240"/>
          </a:xfrm>
          <a:prstGeom prst="roundRect">
            <a:avLst>
              <a:gd name="adj" fmla="val 410222"/>
            </a:avLst>
          </a:prstGeom>
          <a:solidFill>
            <a:srgbClr val="BBC2DC"/>
          </a:solidFill>
          <a:ln/>
        </p:spPr>
        <p:txBody>
          <a:bodyPr/>
          <a:lstStyle/>
          <a:p>
            <a:endParaRPr lang="en-IL"/>
          </a:p>
        </p:txBody>
      </p:sp>
      <p:sp>
        <p:nvSpPr>
          <p:cNvPr id="21" name="Shape 19">
            <a:extLst>
              <a:ext uri="{FF2B5EF4-FFF2-40B4-BE49-F238E27FC236}">
                <a16:creationId xmlns:a16="http://schemas.microsoft.com/office/drawing/2014/main" id="{917987DD-FE40-F95C-81B5-61680DDD6937}"/>
              </a:ext>
            </a:extLst>
          </p:cNvPr>
          <p:cNvSpPr/>
          <p:nvPr/>
        </p:nvSpPr>
        <p:spPr>
          <a:xfrm>
            <a:off x="7147798" y="4990840"/>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22" name="Text 20">
            <a:extLst>
              <a:ext uri="{FF2B5EF4-FFF2-40B4-BE49-F238E27FC236}">
                <a16:creationId xmlns:a16="http://schemas.microsoft.com/office/drawing/2014/main" id="{EC0ACAEC-E641-7E01-F78A-008D8EBAE61F}"/>
              </a:ext>
            </a:extLst>
          </p:cNvPr>
          <p:cNvSpPr/>
          <p:nvPr/>
        </p:nvSpPr>
        <p:spPr>
          <a:xfrm>
            <a:off x="7241977" y="5040728"/>
            <a:ext cx="146447"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5</a:t>
            </a:r>
            <a:endParaRPr lang="en-US" sz="1850" dirty="0"/>
          </a:p>
        </p:txBody>
      </p:sp>
      <p:sp>
        <p:nvSpPr>
          <p:cNvPr id="23" name="Text 21">
            <a:extLst>
              <a:ext uri="{FF2B5EF4-FFF2-40B4-BE49-F238E27FC236}">
                <a16:creationId xmlns:a16="http://schemas.microsoft.com/office/drawing/2014/main" id="{C1A1D151-63FA-6C36-EDF2-17D3F105B4BD}"/>
              </a:ext>
            </a:extLst>
          </p:cNvPr>
          <p:cNvSpPr/>
          <p:nvPr/>
        </p:nvSpPr>
        <p:spPr>
          <a:xfrm>
            <a:off x="3669863" y="4972267"/>
            <a:ext cx="2826663"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Approach</a:t>
            </a:r>
            <a:endParaRPr lang="en-US" sz="1500" dirty="0"/>
          </a:p>
        </p:txBody>
      </p:sp>
      <p:sp>
        <p:nvSpPr>
          <p:cNvPr id="24" name="Shape 22">
            <a:extLst>
              <a:ext uri="{FF2B5EF4-FFF2-40B4-BE49-F238E27FC236}">
                <a16:creationId xmlns:a16="http://schemas.microsoft.com/office/drawing/2014/main" id="{470B2A9B-1EAC-44CF-FD89-9239DD3ACC4A}"/>
              </a:ext>
            </a:extLst>
          </p:cNvPr>
          <p:cNvSpPr/>
          <p:nvPr/>
        </p:nvSpPr>
        <p:spPr>
          <a:xfrm>
            <a:off x="7467362" y="5820468"/>
            <a:ext cx="520898" cy="15240"/>
          </a:xfrm>
          <a:prstGeom prst="roundRect">
            <a:avLst>
              <a:gd name="adj" fmla="val 410222"/>
            </a:avLst>
          </a:prstGeom>
          <a:solidFill>
            <a:srgbClr val="BBC2DC"/>
          </a:solidFill>
          <a:ln/>
        </p:spPr>
        <p:txBody>
          <a:bodyPr/>
          <a:lstStyle/>
          <a:p>
            <a:endParaRPr lang="en-IL"/>
          </a:p>
        </p:txBody>
      </p:sp>
      <p:sp>
        <p:nvSpPr>
          <p:cNvPr id="25" name="Shape 23">
            <a:extLst>
              <a:ext uri="{FF2B5EF4-FFF2-40B4-BE49-F238E27FC236}">
                <a16:creationId xmlns:a16="http://schemas.microsoft.com/office/drawing/2014/main" id="{55CD1826-AA68-1C12-A839-057E3E745B06}"/>
              </a:ext>
            </a:extLst>
          </p:cNvPr>
          <p:cNvSpPr/>
          <p:nvPr/>
        </p:nvSpPr>
        <p:spPr>
          <a:xfrm>
            <a:off x="7147798" y="5660686"/>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26" name="Text 24">
            <a:extLst>
              <a:ext uri="{FF2B5EF4-FFF2-40B4-BE49-F238E27FC236}">
                <a16:creationId xmlns:a16="http://schemas.microsoft.com/office/drawing/2014/main" id="{88A965D0-57F8-650C-98DB-309FF2C40C0B}"/>
              </a:ext>
            </a:extLst>
          </p:cNvPr>
          <p:cNvSpPr/>
          <p:nvPr/>
        </p:nvSpPr>
        <p:spPr>
          <a:xfrm>
            <a:off x="7240905" y="5710573"/>
            <a:ext cx="148471"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6</a:t>
            </a:r>
            <a:endParaRPr lang="en-US" sz="1850" dirty="0"/>
          </a:p>
        </p:txBody>
      </p:sp>
      <p:sp>
        <p:nvSpPr>
          <p:cNvPr id="27" name="Text 25">
            <a:extLst>
              <a:ext uri="{FF2B5EF4-FFF2-40B4-BE49-F238E27FC236}">
                <a16:creationId xmlns:a16="http://schemas.microsoft.com/office/drawing/2014/main" id="{D5F3214B-4232-AE8C-0DC7-7DCA6729519D}"/>
              </a:ext>
            </a:extLst>
          </p:cNvPr>
          <p:cNvSpPr/>
          <p:nvPr/>
        </p:nvSpPr>
        <p:spPr>
          <a:xfrm>
            <a:off x="8133874" y="5642112"/>
            <a:ext cx="1958459" cy="244793"/>
          </a:xfrm>
          <a:prstGeom prst="rect">
            <a:avLst/>
          </a:prstGeom>
          <a:noFill/>
          <a:ln/>
        </p:spPr>
        <p:txBody>
          <a:bodyPr wrap="none" lIns="0" tIns="0" rIns="0" bIns="0" rtlCol="0" anchor="t"/>
          <a:lstStyle/>
          <a:p>
            <a:pPr marL="0" indent="0" algn="l">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Model Flowchart</a:t>
            </a:r>
            <a:endParaRPr lang="en-US" sz="1500" dirty="0"/>
          </a:p>
        </p:txBody>
      </p:sp>
      <p:sp>
        <p:nvSpPr>
          <p:cNvPr id="28" name="Text 26">
            <a:extLst>
              <a:ext uri="{FF2B5EF4-FFF2-40B4-BE49-F238E27FC236}">
                <a16:creationId xmlns:a16="http://schemas.microsoft.com/office/drawing/2014/main" id="{B22A9800-DB2D-8246-5C84-6D3BF2060D6D}"/>
              </a:ext>
            </a:extLst>
          </p:cNvPr>
          <p:cNvSpPr/>
          <p:nvPr/>
        </p:nvSpPr>
        <p:spPr>
          <a:xfrm>
            <a:off x="8133874" y="5102900"/>
            <a:ext cx="5975628" cy="238125"/>
          </a:xfrm>
          <a:prstGeom prst="rect">
            <a:avLst/>
          </a:prstGeom>
          <a:noFill/>
          <a:ln/>
        </p:spPr>
        <p:txBody>
          <a:bodyPr wrap="none" lIns="0" tIns="0" rIns="0" bIns="0" rtlCol="0" anchor="t"/>
          <a:lstStyle/>
          <a:p>
            <a:pPr marL="0" indent="0" algn="l">
              <a:lnSpc>
                <a:spcPts val="1850"/>
              </a:lnSpc>
              <a:buNone/>
            </a:pPr>
            <a:endParaRPr lang="en-US" sz="1150" dirty="0"/>
          </a:p>
        </p:txBody>
      </p:sp>
      <p:sp>
        <p:nvSpPr>
          <p:cNvPr id="29" name="Shape 27">
            <a:extLst>
              <a:ext uri="{FF2B5EF4-FFF2-40B4-BE49-F238E27FC236}">
                <a16:creationId xmlns:a16="http://schemas.microsoft.com/office/drawing/2014/main" id="{55CF8F97-DDB0-8C0E-28F2-B909FC3A2A7E}"/>
              </a:ext>
            </a:extLst>
          </p:cNvPr>
          <p:cNvSpPr/>
          <p:nvPr/>
        </p:nvSpPr>
        <p:spPr>
          <a:xfrm>
            <a:off x="6642140" y="6490314"/>
            <a:ext cx="520898" cy="15240"/>
          </a:xfrm>
          <a:prstGeom prst="roundRect">
            <a:avLst>
              <a:gd name="adj" fmla="val 410222"/>
            </a:avLst>
          </a:prstGeom>
          <a:solidFill>
            <a:srgbClr val="BBC2DC"/>
          </a:solidFill>
          <a:ln/>
        </p:spPr>
        <p:txBody>
          <a:bodyPr/>
          <a:lstStyle/>
          <a:p>
            <a:endParaRPr lang="en-IL"/>
          </a:p>
        </p:txBody>
      </p:sp>
      <p:sp>
        <p:nvSpPr>
          <p:cNvPr id="30" name="Shape 28">
            <a:extLst>
              <a:ext uri="{FF2B5EF4-FFF2-40B4-BE49-F238E27FC236}">
                <a16:creationId xmlns:a16="http://schemas.microsoft.com/office/drawing/2014/main" id="{B9296A11-324A-0742-7E7F-1DE4EB58AA89}"/>
              </a:ext>
            </a:extLst>
          </p:cNvPr>
          <p:cNvSpPr/>
          <p:nvPr/>
        </p:nvSpPr>
        <p:spPr>
          <a:xfrm>
            <a:off x="7147798" y="6330532"/>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31" name="Text 29">
            <a:extLst>
              <a:ext uri="{FF2B5EF4-FFF2-40B4-BE49-F238E27FC236}">
                <a16:creationId xmlns:a16="http://schemas.microsoft.com/office/drawing/2014/main" id="{4E38893F-FDE4-F78E-0C98-E80DB4211B34}"/>
              </a:ext>
            </a:extLst>
          </p:cNvPr>
          <p:cNvSpPr/>
          <p:nvPr/>
        </p:nvSpPr>
        <p:spPr>
          <a:xfrm>
            <a:off x="7246739" y="6380419"/>
            <a:ext cx="136803"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7</a:t>
            </a:r>
            <a:endParaRPr lang="en-US" sz="1850" dirty="0"/>
          </a:p>
        </p:txBody>
      </p:sp>
      <p:sp>
        <p:nvSpPr>
          <p:cNvPr id="32" name="Text 30">
            <a:extLst>
              <a:ext uri="{FF2B5EF4-FFF2-40B4-BE49-F238E27FC236}">
                <a16:creationId xmlns:a16="http://schemas.microsoft.com/office/drawing/2014/main" id="{4501FB71-87A9-E7D4-93D0-6FF8F0034584}"/>
              </a:ext>
            </a:extLst>
          </p:cNvPr>
          <p:cNvSpPr/>
          <p:nvPr/>
        </p:nvSpPr>
        <p:spPr>
          <a:xfrm>
            <a:off x="4538067" y="6311958"/>
            <a:ext cx="1958459"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Conclusion</a:t>
            </a:r>
            <a:endParaRPr lang="en-US" sz="1500" dirty="0"/>
          </a:p>
        </p:txBody>
      </p:sp>
      <p:sp>
        <p:nvSpPr>
          <p:cNvPr id="33" name="Text 31">
            <a:extLst>
              <a:ext uri="{FF2B5EF4-FFF2-40B4-BE49-F238E27FC236}">
                <a16:creationId xmlns:a16="http://schemas.microsoft.com/office/drawing/2014/main" id="{7CA20DF9-2CEE-59E2-1FD6-C2C63B7BBF20}"/>
              </a:ext>
            </a:extLst>
          </p:cNvPr>
          <p:cNvSpPr/>
          <p:nvPr/>
        </p:nvSpPr>
        <p:spPr>
          <a:xfrm>
            <a:off x="520898" y="5772745"/>
            <a:ext cx="5975628" cy="238125"/>
          </a:xfrm>
          <a:prstGeom prst="rect">
            <a:avLst/>
          </a:prstGeom>
          <a:noFill/>
          <a:ln/>
        </p:spPr>
        <p:txBody>
          <a:bodyPr wrap="none" lIns="0" tIns="0" rIns="0" bIns="0" rtlCol="0" anchor="t"/>
          <a:lstStyle/>
          <a:p>
            <a:pPr marL="0" indent="0" algn="r">
              <a:lnSpc>
                <a:spcPts val="1850"/>
              </a:lnSpc>
              <a:buNone/>
            </a:pPr>
            <a:endParaRPr lang="en-US" sz="1150" dirty="0"/>
          </a:p>
        </p:txBody>
      </p:sp>
      <p:sp>
        <p:nvSpPr>
          <p:cNvPr id="38" name="Text 36">
            <a:extLst>
              <a:ext uri="{FF2B5EF4-FFF2-40B4-BE49-F238E27FC236}">
                <a16:creationId xmlns:a16="http://schemas.microsoft.com/office/drawing/2014/main" id="{5C34D55E-3A76-1DEF-C6C3-4D394E5F2EAA}"/>
              </a:ext>
            </a:extLst>
          </p:cNvPr>
          <p:cNvSpPr/>
          <p:nvPr/>
        </p:nvSpPr>
        <p:spPr>
          <a:xfrm>
            <a:off x="8133874" y="6442591"/>
            <a:ext cx="5975628" cy="238125"/>
          </a:xfrm>
          <a:prstGeom prst="rect">
            <a:avLst/>
          </a:prstGeom>
          <a:noFill/>
          <a:ln/>
        </p:spPr>
        <p:txBody>
          <a:bodyPr wrap="none" lIns="0" tIns="0" rIns="0" bIns="0" rtlCol="0" anchor="t"/>
          <a:lstStyle/>
          <a:p>
            <a:pPr marL="0" indent="0" algn="l">
              <a:lnSpc>
                <a:spcPts val="1850"/>
              </a:lnSpc>
              <a:buNone/>
            </a:pPr>
            <a:endParaRPr lang="en-US" sz="1150" dirty="0"/>
          </a:p>
        </p:txBody>
      </p:sp>
      <p:sp>
        <p:nvSpPr>
          <p:cNvPr id="43" name="Text 41">
            <a:extLst>
              <a:ext uri="{FF2B5EF4-FFF2-40B4-BE49-F238E27FC236}">
                <a16:creationId xmlns:a16="http://schemas.microsoft.com/office/drawing/2014/main" id="{96438428-EB48-2A65-4905-2C9549B7EA4A}"/>
              </a:ext>
            </a:extLst>
          </p:cNvPr>
          <p:cNvSpPr/>
          <p:nvPr/>
        </p:nvSpPr>
        <p:spPr>
          <a:xfrm>
            <a:off x="520898" y="7112437"/>
            <a:ext cx="5975628" cy="238125"/>
          </a:xfrm>
          <a:prstGeom prst="rect">
            <a:avLst/>
          </a:prstGeom>
          <a:noFill/>
          <a:ln/>
        </p:spPr>
        <p:txBody>
          <a:bodyPr wrap="none" lIns="0" tIns="0" rIns="0" bIns="0" rtlCol="0" anchor="t"/>
          <a:lstStyle/>
          <a:p>
            <a:pPr marL="0" indent="0" algn="r">
              <a:lnSpc>
                <a:spcPts val="1850"/>
              </a:lnSpc>
              <a:buNone/>
            </a:pPr>
            <a:endParaRPr lang="en-US" sz="1150" dirty="0"/>
          </a:p>
        </p:txBody>
      </p:sp>
      <p:sp>
        <p:nvSpPr>
          <p:cNvPr id="34" name="Text 0">
            <a:extLst>
              <a:ext uri="{FF2B5EF4-FFF2-40B4-BE49-F238E27FC236}">
                <a16:creationId xmlns:a16="http://schemas.microsoft.com/office/drawing/2014/main" id="{8FE81729-B40C-0E5E-1BCE-4B977B9DFA4E}"/>
              </a:ext>
            </a:extLst>
          </p:cNvPr>
          <p:cNvSpPr/>
          <p:nvPr/>
        </p:nvSpPr>
        <p:spPr>
          <a:xfrm>
            <a:off x="5867495" y="1057660"/>
            <a:ext cx="3917037" cy="489585"/>
          </a:xfrm>
          <a:prstGeom prst="rect">
            <a:avLst/>
          </a:prstGeom>
          <a:noFill/>
          <a:ln/>
        </p:spPr>
        <p:txBody>
          <a:bodyPr wrap="none" lIns="0" tIns="0" rIns="0" bIns="0" rtlCol="0" anchor="ctr"/>
          <a:lstStyle/>
          <a:p>
            <a:pPr marL="0" indent="0">
              <a:lnSpc>
                <a:spcPts val="3850"/>
              </a:lnSpc>
              <a:buNone/>
            </a:pPr>
            <a:r>
              <a:rPr lang="en-US" sz="4450" dirty="0">
                <a:solidFill>
                  <a:srgbClr val="597DB9"/>
                </a:solidFill>
                <a:latin typeface="Alexandria Semi Bold" pitchFamily="34" charset="0"/>
                <a:cs typeface="Alexandria Semi Bold" pitchFamily="34" charset="-120"/>
              </a:rPr>
              <a:t>Road Map</a:t>
            </a:r>
          </a:p>
        </p:txBody>
      </p:sp>
    </p:spTree>
    <p:extLst>
      <p:ext uri="{BB962C8B-B14F-4D97-AF65-F5344CB8AC3E}">
        <p14:creationId xmlns:p14="http://schemas.microsoft.com/office/powerpoint/2010/main" val="4256683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0">
            <a:extLst>
              <a:ext uri="{FF2B5EF4-FFF2-40B4-BE49-F238E27FC236}">
                <a16:creationId xmlns:a16="http://schemas.microsoft.com/office/drawing/2014/main" id="{CA7DE37E-EA2E-571A-FB6E-B21249912AE2}"/>
              </a:ext>
            </a:extLst>
          </p:cNvPr>
          <p:cNvSpPr/>
          <p:nvPr/>
        </p:nvSpPr>
        <p:spPr>
          <a:xfrm>
            <a:off x="665842" y="997865"/>
            <a:ext cx="13113782" cy="1425416"/>
          </a:xfrm>
          <a:prstGeom prst="rect">
            <a:avLst/>
          </a:prstGeom>
          <a:noFill/>
          <a:ln/>
        </p:spPr>
        <p:txBody>
          <a:bodyPr wrap="square" lIns="0" tIns="0" rIns="0" bIns="0" rtlCol="0" anchor="t"/>
          <a:ls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nSpc>
                <a:spcPts val="5600"/>
              </a:lnSpc>
              <a:buNone/>
            </a:pPr>
            <a:r>
              <a:rPr lang="en-US" sz="4450" dirty="0">
                <a:solidFill>
                  <a:srgbClr val="597DB9"/>
                </a:solidFill>
                <a:latin typeface="Alexandria Semi Bold" pitchFamily="34" charset="0"/>
                <a:cs typeface="Alexandria Semi Bold" pitchFamily="34" charset="-120"/>
              </a:rPr>
              <a:t>Dynamic Networks</a:t>
            </a:r>
          </a:p>
        </p:txBody>
      </p:sp>
      <p:sp>
        <p:nvSpPr>
          <p:cNvPr id="8" name="Shape 1">
            <a:extLst>
              <a:ext uri="{FF2B5EF4-FFF2-40B4-BE49-F238E27FC236}">
                <a16:creationId xmlns:a16="http://schemas.microsoft.com/office/drawing/2014/main" id="{F41601BF-0F7F-0463-6DBE-24B28A396795}"/>
              </a:ext>
            </a:extLst>
          </p:cNvPr>
          <p:cNvSpPr/>
          <p:nvPr/>
        </p:nvSpPr>
        <p:spPr>
          <a:xfrm>
            <a:off x="758309" y="2350653"/>
            <a:ext cx="487442" cy="487442"/>
          </a:xfrm>
          <a:prstGeom prst="roundRect">
            <a:avLst>
              <a:gd name="adj" fmla="val 18669"/>
            </a:avLst>
          </a:prstGeom>
          <a:solidFill>
            <a:srgbClr val="D5DCF6"/>
          </a:solidFill>
          <a:ln w="7620">
            <a:solidFill>
              <a:srgbClr val="BBC2DC"/>
            </a:solidFill>
            <a:prstDash val="solid"/>
          </a:ln>
        </p:spPr>
        <p:txBody>
          <a:bodyPr/>
          <a:lstStyle/>
          <a:p>
            <a:endParaRPr lang="en-IL"/>
          </a:p>
        </p:txBody>
      </p:sp>
      <p:sp>
        <p:nvSpPr>
          <p:cNvPr id="9" name="Text 2">
            <a:extLst>
              <a:ext uri="{FF2B5EF4-FFF2-40B4-BE49-F238E27FC236}">
                <a16:creationId xmlns:a16="http://schemas.microsoft.com/office/drawing/2014/main" id="{014BCA26-3BE5-C126-853C-5C9DFC788C73}"/>
              </a:ext>
            </a:extLst>
          </p:cNvPr>
          <p:cNvSpPr/>
          <p:nvPr/>
        </p:nvSpPr>
        <p:spPr>
          <a:xfrm>
            <a:off x="934760" y="2423281"/>
            <a:ext cx="134422" cy="342067"/>
          </a:xfrm>
          <a:prstGeom prst="rect">
            <a:avLst/>
          </a:prstGeom>
          <a:noFill/>
          <a:ln/>
        </p:spPr>
        <p:txBody>
          <a:bodyPr wrap="none" lIns="0" tIns="0" rIns="0" bIns="0" rtlCol="0" anchor="t"/>
          <a:ls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50"/>
              </a:lnSpc>
              <a:buNone/>
            </a:pPr>
            <a:r>
              <a:rPr lang="en-US" sz="2650" dirty="0">
                <a:solidFill>
                  <a:srgbClr val="3B3535"/>
                </a:solidFill>
                <a:latin typeface="Alexandria Semi Bold" pitchFamily="34" charset="0"/>
                <a:ea typeface="Alexandria Semi Bold" pitchFamily="34" charset="-122"/>
                <a:cs typeface="Alexandria Semi Bold" pitchFamily="34" charset="-120"/>
              </a:rPr>
              <a:t>1</a:t>
            </a:r>
            <a:endParaRPr lang="en-US" sz="2650" dirty="0"/>
          </a:p>
        </p:txBody>
      </p:sp>
      <p:sp>
        <p:nvSpPr>
          <p:cNvPr id="10" name="Text 3">
            <a:extLst>
              <a:ext uri="{FF2B5EF4-FFF2-40B4-BE49-F238E27FC236}">
                <a16:creationId xmlns:a16="http://schemas.microsoft.com/office/drawing/2014/main" id="{72AE8274-766A-E03D-D649-6F63D52DA688}"/>
              </a:ext>
            </a:extLst>
          </p:cNvPr>
          <p:cNvSpPr/>
          <p:nvPr/>
        </p:nvSpPr>
        <p:spPr>
          <a:xfrm>
            <a:off x="1462326" y="2350653"/>
            <a:ext cx="2850713" cy="356235"/>
          </a:xfrm>
          <a:prstGeom prst="rect">
            <a:avLst/>
          </a:prstGeom>
          <a:noFill/>
          <a:ln/>
        </p:spPr>
        <p:txBody>
          <a:bodyPr wrap="none" lIns="0" tIns="0" rIns="0" bIns="0" rtlCol="0" anchor="t"/>
          <a:ls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00"/>
              </a:lnSpc>
              <a:buNone/>
            </a:pPr>
            <a:r>
              <a:rPr lang="en-US" sz="2200" dirty="0">
                <a:solidFill>
                  <a:srgbClr val="587CB8"/>
                </a:solidFill>
                <a:latin typeface="Alexandria Semi Bold" pitchFamily="34" charset="0"/>
                <a:cs typeface="Alexandria Semi Bold" pitchFamily="34" charset="-120"/>
              </a:rPr>
              <a:t>Static Networks</a:t>
            </a:r>
          </a:p>
        </p:txBody>
      </p:sp>
      <p:sp>
        <p:nvSpPr>
          <p:cNvPr id="11" name="Text 4">
            <a:extLst>
              <a:ext uri="{FF2B5EF4-FFF2-40B4-BE49-F238E27FC236}">
                <a16:creationId xmlns:a16="http://schemas.microsoft.com/office/drawing/2014/main" id="{C67CDDFC-353F-A855-D28D-2B8EEBE49C5C}"/>
              </a:ext>
            </a:extLst>
          </p:cNvPr>
          <p:cNvSpPr/>
          <p:nvPr/>
        </p:nvSpPr>
        <p:spPr>
          <a:xfrm>
            <a:off x="1462326" y="2836785"/>
            <a:ext cx="3522821" cy="1386840"/>
          </a:xfrm>
          <a:prstGeom prst="rect">
            <a:avLst/>
          </a:prstGeom>
          <a:noFill/>
          <a:ln/>
        </p:spPr>
        <p:txBody>
          <a:bodyPr wrap="square" lIns="0" tIns="0" rIns="0" bIns="0" rtlCol="0" anchor="t"/>
          <a:ls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Static networks capture connections at a single point in time, lacking the evolution of relationships.</a:t>
            </a:r>
            <a:endParaRPr lang="en-US" sz="1700" dirty="0"/>
          </a:p>
        </p:txBody>
      </p:sp>
      <p:sp>
        <p:nvSpPr>
          <p:cNvPr id="12" name="Shape 5">
            <a:extLst>
              <a:ext uri="{FF2B5EF4-FFF2-40B4-BE49-F238E27FC236}">
                <a16:creationId xmlns:a16="http://schemas.microsoft.com/office/drawing/2014/main" id="{ECEAA586-FFF3-1BBC-6E62-7EEFD4814953}"/>
              </a:ext>
            </a:extLst>
          </p:cNvPr>
          <p:cNvSpPr/>
          <p:nvPr/>
        </p:nvSpPr>
        <p:spPr>
          <a:xfrm>
            <a:off x="5201722" y="2350653"/>
            <a:ext cx="487442" cy="487442"/>
          </a:xfrm>
          <a:prstGeom prst="roundRect">
            <a:avLst>
              <a:gd name="adj" fmla="val 18669"/>
            </a:avLst>
          </a:prstGeom>
          <a:solidFill>
            <a:srgbClr val="D5DCF6"/>
          </a:solidFill>
          <a:ln w="7620">
            <a:solidFill>
              <a:srgbClr val="BBC2DC"/>
            </a:solidFill>
            <a:prstDash val="solid"/>
          </a:ln>
        </p:spPr>
        <p:txBody>
          <a:bodyPr/>
          <a:lstStyle/>
          <a:p>
            <a:endParaRPr lang="en-IL"/>
          </a:p>
        </p:txBody>
      </p:sp>
      <p:sp>
        <p:nvSpPr>
          <p:cNvPr id="13" name="Text 6">
            <a:extLst>
              <a:ext uri="{FF2B5EF4-FFF2-40B4-BE49-F238E27FC236}">
                <a16:creationId xmlns:a16="http://schemas.microsoft.com/office/drawing/2014/main" id="{F98AC50E-270D-0A52-AE8C-EF5758135B6B}"/>
              </a:ext>
            </a:extLst>
          </p:cNvPr>
          <p:cNvSpPr/>
          <p:nvPr/>
        </p:nvSpPr>
        <p:spPr>
          <a:xfrm>
            <a:off x="5343287" y="2423281"/>
            <a:ext cx="204192" cy="342067"/>
          </a:xfrm>
          <a:prstGeom prst="rect">
            <a:avLst/>
          </a:prstGeom>
          <a:noFill/>
          <a:ln/>
        </p:spPr>
        <p:txBody>
          <a:bodyPr wrap="none" lIns="0" tIns="0" rIns="0" bIns="0" rtlCol="0" anchor="t"/>
          <a:ls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50"/>
              </a:lnSpc>
              <a:buNone/>
            </a:pPr>
            <a:r>
              <a:rPr lang="en-US" sz="2650" dirty="0">
                <a:solidFill>
                  <a:srgbClr val="3B3535"/>
                </a:solidFill>
                <a:latin typeface="Alexandria Semi Bold" pitchFamily="34" charset="0"/>
                <a:ea typeface="Alexandria Semi Bold" pitchFamily="34" charset="-122"/>
                <a:cs typeface="Alexandria Semi Bold" pitchFamily="34" charset="-120"/>
              </a:rPr>
              <a:t>2</a:t>
            </a:r>
            <a:endParaRPr lang="en-US" sz="2650" dirty="0"/>
          </a:p>
        </p:txBody>
      </p:sp>
      <p:sp>
        <p:nvSpPr>
          <p:cNvPr id="14" name="Text 7">
            <a:extLst>
              <a:ext uri="{FF2B5EF4-FFF2-40B4-BE49-F238E27FC236}">
                <a16:creationId xmlns:a16="http://schemas.microsoft.com/office/drawing/2014/main" id="{1D03E72B-D6BE-85F6-F4D5-E845EE700A3A}"/>
              </a:ext>
            </a:extLst>
          </p:cNvPr>
          <p:cNvSpPr/>
          <p:nvPr/>
        </p:nvSpPr>
        <p:spPr>
          <a:xfrm>
            <a:off x="5905738" y="2350653"/>
            <a:ext cx="2850713" cy="356235"/>
          </a:xfrm>
          <a:prstGeom prst="rect">
            <a:avLst/>
          </a:prstGeom>
          <a:noFill/>
          <a:ln/>
        </p:spPr>
        <p:txBody>
          <a:bodyPr wrap="none" lIns="0" tIns="0" rIns="0" bIns="0" rtlCol="0" anchor="t"/>
          <a:ls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00"/>
              </a:lnSpc>
              <a:buNone/>
            </a:pPr>
            <a:r>
              <a:rPr lang="en-US" sz="2200" dirty="0">
                <a:solidFill>
                  <a:srgbClr val="587CB8"/>
                </a:solidFill>
                <a:latin typeface="Alexandria Semi Bold" pitchFamily="34" charset="0"/>
                <a:cs typeface="Alexandria Semi Bold" pitchFamily="34" charset="-120"/>
              </a:rPr>
              <a:t>Dynamic Networks</a:t>
            </a:r>
          </a:p>
        </p:txBody>
      </p:sp>
      <p:sp>
        <p:nvSpPr>
          <p:cNvPr id="15" name="Text 8">
            <a:extLst>
              <a:ext uri="{FF2B5EF4-FFF2-40B4-BE49-F238E27FC236}">
                <a16:creationId xmlns:a16="http://schemas.microsoft.com/office/drawing/2014/main" id="{16719BD1-CB5E-8E1C-685E-59DB28057E31}"/>
              </a:ext>
            </a:extLst>
          </p:cNvPr>
          <p:cNvSpPr/>
          <p:nvPr/>
        </p:nvSpPr>
        <p:spPr>
          <a:xfrm>
            <a:off x="5905738" y="2836785"/>
            <a:ext cx="3522821" cy="1386840"/>
          </a:xfrm>
          <a:prstGeom prst="rect">
            <a:avLst/>
          </a:prstGeom>
          <a:noFill/>
          <a:ln/>
        </p:spPr>
        <p:txBody>
          <a:bodyPr wrap="square" lIns="0" tIns="0" rIns="0" bIns="0" rtlCol="0" anchor="t"/>
          <a:ls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Dynamic networks capture evolving connections over time, showing how relationships change.</a:t>
            </a:r>
            <a:endParaRPr lang="en-US" sz="1700" dirty="0"/>
          </a:p>
        </p:txBody>
      </p:sp>
      <p:sp>
        <p:nvSpPr>
          <p:cNvPr id="16" name="Shape 9">
            <a:extLst>
              <a:ext uri="{FF2B5EF4-FFF2-40B4-BE49-F238E27FC236}">
                <a16:creationId xmlns:a16="http://schemas.microsoft.com/office/drawing/2014/main" id="{F4641911-4FFF-304B-05F1-A6E731AD2BDC}"/>
              </a:ext>
            </a:extLst>
          </p:cNvPr>
          <p:cNvSpPr/>
          <p:nvPr/>
        </p:nvSpPr>
        <p:spPr>
          <a:xfrm>
            <a:off x="9645134" y="2350653"/>
            <a:ext cx="487442" cy="487442"/>
          </a:xfrm>
          <a:prstGeom prst="roundRect">
            <a:avLst>
              <a:gd name="adj" fmla="val 18669"/>
            </a:avLst>
          </a:prstGeom>
          <a:solidFill>
            <a:srgbClr val="D5DCF6"/>
          </a:solidFill>
          <a:ln w="7620">
            <a:solidFill>
              <a:srgbClr val="BBC2DC"/>
            </a:solidFill>
            <a:prstDash val="solid"/>
          </a:ln>
        </p:spPr>
        <p:txBody>
          <a:bodyPr/>
          <a:lstStyle/>
          <a:p>
            <a:endParaRPr lang="en-IL"/>
          </a:p>
        </p:txBody>
      </p:sp>
      <p:sp>
        <p:nvSpPr>
          <p:cNvPr id="17" name="Text 10">
            <a:extLst>
              <a:ext uri="{FF2B5EF4-FFF2-40B4-BE49-F238E27FC236}">
                <a16:creationId xmlns:a16="http://schemas.microsoft.com/office/drawing/2014/main" id="{E315B6A9-6462-0852-57E9-8200A11EA845}"/>
              </a:ext>
            </a:extLst>
          </p:cNvPr>
          <p:cNvSpPr/>
          <p:nvPr/>
        </p:nvSpPr>
        <p:spPr>
          <a:xfrm>
            <a:off x="9786580" y="2423281"/>
            <a:ext cx="204549" cy="342067"/>
          </a:xfrm>
          <a:prstGeom prst="rect">
            <a:avLst/>
          </a:prstGeom>
          <a:noFill/>
          <a:ln/>
        </p:spPr>
        <p:txBody>
          <a:bodyPr wrap="none" lIns="0" tIns="0" rIns="0" bIns="0" rtlCol="0" anchor="t"/>
          <a:ls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50"/>
              </a:lnSpc>
              <a:buNone/>
            </a:pPr>
            <a:r>
              <a:rPr lang="en-US" sz="2650" dirty="0">
                <a:solidFill>
                  <a:srgbClr val="3B3535"/>
                </a:solidFill>
                <a:latin typeface="Alexandria Semi Bold" pitchFamily="34" charset="0"/>
                <a:ea typeface="Alexandria Semi Bold" pitchFamily="34" charset="-122"/>
                <a:cs typeface="Alexandria Semi Bold" pitchFamily="34" charset="-120"/>
              </a:rPr>
              <a:t>3</a:t>
            </a:r>
            <a:endParaRPr lang="en-US" sz="2650" dirty="0"/>
          </a:p>
        </p:txBody>
      </p:sp>
      <p:sp>
        <p:nvSpPr>
          <p:cNvPr id="18" name="Text 11">
            <a:extLst>
              <a:ext uri="{FF2B5EF4-FFF2-40B4-BE49-F238E27FC236}">
                <a16:creationId xmlns:a16="http://schemas.microsoft.com/office/drawing/2014/main" id="{99F663A9-5B81-0DDB-649E-C74BC304F0AA}"/>
              </a:ext>
            </a:extLst>
          </p:cNvPr>
          <p:cNvSpPr/>
          <p:nvPr/>
        </p:nvSpPr>
        <p:spPr>
          <a:xfrm>
            <a:off x="10349151" y="2350653"/>
            <a:ext cx="2850713" cy="356235"/>
          </a:xfrm>
          <a:prstGeom prst="rect">
            <a:avLst/>
          </a:prstGeom>
          <a:noFill/>
          <a:ln/>
        </p:spPr>
        <p:txBody>
          <a:bodyPr wrap="none" lIns="0" tIns="0" rIns="0" bIns="0" rtlCol="0" anchor="t"/>
          <a:ls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00"/>
              </a:lnSpc>
              <a:buNone/>
            </a:pPr>
            <a:r>
              <a:rPr lang="en-US" sz="2200" dirty="0">
                <a:solidFill>
                  <a:srgbClr val="587CB8"/>
                </a:solidFill>
                <a:latin typeface="Alexandria Semi Bold" pitchFamily="34" charset="0"/>
                <a:cs typeface="Alexandria Semi Bold" pitchFamily="34" charset="-120"/>
              </a:rPr>
              <a:t>Temporal Changes</a:t>
            </a:r>
          </a:p>
        </p:txBody>
      </p:sp>
      <p:sp>
        <p:nvSpPr>
          <p:cNvPr id="19" name="Text 12">
            <a:extLst>
              <a:ext uri="{FF2B5EF4-FFF2-40B4-BE49-F238E27FC236}">
                <a16:creationId xmlns:a16="http://schemas.microsoft.com/office/drawing/2014/main" id="{1F443E7A-CC50-3790-D0D6-9AF1E0526851}"/>
              </a:ext>
            </a:extLst>
          </p:cNvPr>
          <p:cNvSpPr/>
          <p:nvPr/>
        </p:nvSpPr>
        <p:spPr>
          <a:xfrm>
            <a:off x="10349151" y="2836785"/>
            <a:ext cx="3522821" cy="1733550"/>
          </a:xfrm>
          <a:prstGeom prst="rect">
            <a:avLst/>
          </a:prstGeom>
          <a:noFill/>
          <a:ln/>
        </p:spPr>
        <p:txBody>
          <a:bodyPr wrap="square" lIns="0" tIns="0" rIns="0" bIns="0" rtlCol="0" anchor="t"/>
          <a:ls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Key factors are node proximity and temporal continuity, showing closeness and consistent representation over time.</a:t>
            </a:r>
            <a:endParaRPr lang="en-US" sz="1700" dirty="0"/>
          </a:p>
        </p:txBody>
      </p:sp>
      <p:pic>
        <p:nvPicPr>
          <p:cNvPr id="21" name="Picture 20">
            <a:extLst>
              <a:ext uri="{FF2B5EF4-FFF2-40B4-BE49-F238E27FC236}">
                <a16:creationId xmlns:a16="http://schemas.microsoft.com/office/drawing/2014/main" id="{36E63377-7A45-963B-9C8B-166961AFCAA0}"/>
              </a:ext>
            </a:extLst>
          </p:cNvPr>
          <p:cNvPicPr>
            <a:picLocks noChangeAspect="1"/>
          </p:cNvPicPr>
          <p:nvPr/>
        </p:nvPicPr>
        <p:blipFill>
          <a:blip r:embed="rId3"/>
          <a:stretch>
            <a:fillRect/>
          </a:stretch>
        </p:blipFill>
        <p:spPr>
          <a:xfrm>
            <a:off x="1976633" y="5158499"/>
            <a:ext cx="10133928" cy="2812011"/>
          </a:xfrm>
          <a:prstGeom prst="rect">
            <a:avLst/>
          </a:prstGeom>
        </p:spPr>
      </p:pic>
    </p:spTree>
    <p:extLst>
      <p:ext uri="{BB962C8B-B14F-4D97-AF65-F5344CB8AC3E}">
        <p14:creationId xmlns:p14="http://schemas.microsoft.com/office/powerpoint/2010/main" val="1339201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A3D24-81DD-F9D4-8418-DED4AF546E4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26169CC-4517-A1F9-4ECD-535F4415277E}"/>
              </a:ext>
            </a:extLst>
          </p:cNvPr>
          <p:cNvSpPr/>
          <p:nvPr/>
        </p:nvSpPr>
        <p:spPr>
          <a:xfrm>
            <a:off x="758309" y="1216957"/>
            <a:ext cx="11513225" cy="712708"/>
          </a:xfrm>
          <a:prstGeom prst="rect">
            <a:avLst/>
          </a:prstGeom>
          <a:noFill/>
          <a:ln/>
        </p:spPr>
        <p:txBody>
          <a:bodyPr wrap="none" lIns="0" tIns="0" rIns="0" bIns="0" rtlCol="0" anchor="t"/>
          <a:lstStyle/>
          <a:p>
            <a:pPr>
              <a:lnSpc>
                <a:spcPts val="5600"/>
              </a:lnSpc>
            </a:pPr>
            <a:r>
              <a:rPr lang="en-US" sz="4450" dirty="0">
                <a:solidFill>
                  <a:srgbClr val="597DB9"/>
                </a:solidFill>
                <a:latin typeface="Alexandria Semi Bold" pitchFamily="34" charset="0"/>
                <a:cs typeface="Alexandria Semi Bold" pitchFamily="34" charset="-120"/>
              </a:rPr>
              <a:t>Dynamic Bernoulli Networks Embeddings</a:t>
            </a:r>
          </a:p>
        </p:txBody>
      </p:sp>
      <p:sp>
        <p:nvSpPr>
          <p:cNvPr id="4" name="Text 2">
            <a:extLst>
              <a:ext uri="{FF2B5EF4-FFF2-40B4-BE49-F238E27FC236}">
                <a16:creationId xmlns:a16="http://schemas.microsoft.com/office/drawing/2014/main" id="{06ADEDB3-5353-4515-C8BF-8FF8925D0D25}"/>
              </a:ext>
            </a:extLst>
          </p:cNvPr>
          <p:cNvSpPr/>
          <p:nvPr/>
        </p:nvSpPr>
        <p:spPr>
          <a:xfrm>
            <a:off x="758309" y="2351809"/>
            <a:ext cx="13317287" cy="2319143"/>
          </a:xfrm>
          <a:prstGeom prst="rect">
            <a:avLst/>
          </a:prstGeom>
          <a:noFill/>
          <a:ln/>
        </p:spPr>
        <p:txBody>
          <a:bodyPr wrap="square" lIns="0" tIns="0" rIns="0" bIns="0" rtlCol="0" anchor="t"/>
          <a:lstStyle/>
          <a:p>
            <a:r>
              <a:rPr lang="en-GB" sz="1700" dirty="0">
                <a:solidFill>
                  <a:srgbClr val="3B3535"/>
                </a:solidFill>
                <a:latin typeface="Sora Light" pitchFamily="34" charset="0"/>
                <a:cs typeface="Sora Light" pitchFamily="34" charset="-120"/>
              </a:rPr>
              <a:t>Dynamic Bernoulli embeddings are a novel approach in dynamic network analysis that aim to preserve the proximity and temporal continuity of nodes in a dynamic network. Dynamic Bernoulli embeddings utilize random walks to generate sequences of nodes. </a:t>
            </a:r>
          </a:p>
        </p:txBody>
      </p:sp>
      <p:sp>
        <p:nvSpPr>
          <p:cNvPr id="36" name="Shape 1">
            <a:hlinkClick r:id="rId3" action="ppaction://hlinksldjump"/>
            <a:extLst>
              <a:ext uri="{FF2B5EF4-FFF2-40B4-BE49-F238E27FC236}">
                <a16:creationId xmlns:a16="http://schemas.microsoft.com/office/drawing/2014/main" id="{CA9E5296-BF7E-F1F3-B639-3F8812E5B5C8}"/>
              </a:ext>
            </a:extLst>
          </p:cNvPr>
          <p:cNvSpPr/>
          <p:nvPr/>
        </p:nvSpPr>
        <p:spPr>
          <a:xfrm>
            <a:off x="758309" y="3766059"/>
            <a:ext cx="1639133" cy="900000"/>
          </a:xfrm>
          <a:prstGeom prst="roundRect">
            <a:avLst>
              <a:gd name="adj" fmla="val 7188"/>
            </a:avLst>
          </a:prstGeom>
          <a:solidFill>
            <a:srgbClr val="D5DCF6"/>
          </a:solidFill>
          <a:ln w="7620">
            <a:solidFill>
              <a:srgbClr val="BBC2DC"/>
            </a:solidFill>
            <a:prstDash val="solid"/>
          </a:ln>
        </p:spPr>
        <p:txBody>
          <a:bodyPr/>
          <a:lstStyle/>
          <a:p>
            <a:endParaRPr lang="en-IL"/>
          </a:p>
        </p:txBody>
      </p:sp>
      <p:sp>
        <p:nvSpPr>
          <p:cNvPr id="37" name="Text 2">
            <a:extLst>
              <a:ext uri="{FF2B5EF4-FFF2-40B4-BE49-F238E27FC236}">
                <a16:creationId xmlns:a16="http://schemas.microsoft.com/office/drawing/2014/main" id="{6C70ACB9-4AB3-94D8-DC5E-4CE44EBD8461}"/>
              </a:ext>
            </a:extLst>
          </p:cNvPr>
          <p:cNvSpPr/>
          <p:nvPr/>
        </p:nvSpPr>
        <p:spPr>
          <a:xfrm>
            <a:off x="982504" y="3920008"/>
            <a:ext cx="106442" cy="433388"/>
          </a:xfrm>
          <a:prstGeom prst="rect">
            <a:avLst/>
          </a:prstGeom>
          <a:noFill/>
          <a:ln/>
        </p:spPr>
        <p:txBody>
          <a:bodyPr wrap="none" lIns="0" tIns="0" rIns="0" bIns="0" rtlCol="0" anchor="t"/>
          <a:lstStyle/>
          <a:p>
            <a:pPr marL="0" indent="0" algn="ctr">
              <a:lnSpc>
                <a:spcPts val="3400"/>
              </a:lnSpc>
              <a:buNone/>
            </a:pPr>
            <a:r>
              <a:rPr lang="en-US" sz="2100" dirty="0">
                <a:solidFill>
                  <a:srgbClr val="3B3535"/>
                </a:solidFill>
                <a:latin typeface="Alexandria Semi Bold" pitchFamily="34" charset="0"/>
                <a:ea typeface="Alexandria Semi Bold" pitchFamily="34" charset="-122"/>
                <a:cs typeface="Alexandria Semi Bold" pitchFamily="34" charset="-120"/>
              </a:rPr>
              <a:t>1</a:t>
            </a:r>
            <a:endParaRPr lang="en-US" sz="2100" dirty="0"/>
          </a:p>
        </p:txBody>
      </p:sp>
      <p:sp>
        <p:nvSpPr>
          <p:cNvPr id="38" name="Text 3">
            <a:extLst>
              <a:ext uri="{FF2B5EF4-FFF2-40B4-BE49-F238E27FC236}">
                <a16:creationId xmlns:a16="http://schemas.microsoft.com/office/drawing/2014/main" id="{12DC3DB5-9C09-8191-5733-5F32FFACB70B}"/>
              </a:ext>
            </a:extLst>
          </p:cNvPr>
          <p:cNvSpPr/>
          <p:nvPr/>
        </p:nvSpPr>
        <p:spPr>
          <a:xfrm>
            <a:off x="2614017" y="3720340"/>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587CB8"/>
                </a:solidFill>
                <a:latin typeface="Alexandria Semi Bold" pitchFamily="34" charset="0"/>
                <a:cs typeface="Alexandria Semi Bold" pitchFamily="34" charset="-120"/>
              </a:rPr>
              <a:t>Random Walk</a:t>
            </a:r>
          </a:p>
        </p:txBody>
      </p:sp>
      <p:sp>
        <p:nvSpPr>
          <p:cNvPr id="39" name="Text 4">
            <a:extLst>
              <a:ext uri="{FF2B5EF4-FFF2-40B4-BE49-F238E27FC236}">
                <a16:creationId xmlns:a16="http://schemas.microsoft.com/office/drawing/2014/main" id="{4B80F813-F50C-A8D3-FB3D-C1DDA7E7D781}"/>
              </a:ext>
            </a:extLst>
          </p:cNvPr>
          <p:cNvSpPr/>
          <p:nvPr/>
        </p:nvSpPr>
        <p:spPr>
          <a:xfrm>
            <a:off x="2614017" y="4206472"/>
            <a:ext cx="4378523" cy="346710"/>
          </a:xfrm>
          <a:prstGeom prst="rect">
            <a:avLst/>
          </a:prstGeom>
          <a:noFill/>
          <a:ln/>
        </p:spPr>
        <p:txBody>
          <a:bodyPr wrap="none" lIns="0" tIns="0" rIns="0" bIns="0" rtlCol="0" anchor="t"/>
          <a:lstStyle/>
          <a:p>
            <a:pPr marL="0" indent="0" algn="l">
              <a:lnSpc>
                <a:spcPts val="2700"/>
              </a:lnSpc>
              <a:buNone/>
            </a:pPr>
            <a:r>
              <a:rPr lang="en-GB" sz="1700" dirty="0">
                <a:solidFill>
                  <a:srgbClr val="3B3535"/>
                </a:solidFill>
                <a:latin typeface="Sora Light" pitchFamily="34" charset="0"/>
                <a:cs typeface="Sora Light" pitchFamily="34" charset="-120"/>
              </a:rPr>
              <a:t>Track the sequential context of nodes within the dynamic network.</a:t>
            </a:r>
            <a:endParaRPr lang="en-US" sz="1700" dirty="0">
              <a:solidFill>
                <a:srgbClr val="3B3535"/>
              </a:solidFill>
              <a:latin typeface="Sora Light" pitchFamily="34" charset="0"/>
              <a:cs typeface="Sora Light" pitchFamily="34" charset="-120"/>
            </a:endParaRPr>
          </a:p>
        </p:txBody>
      </p:sp>
      <p:sp>
        <p:nvSpPr>
          <p:cNvPr id="40" name="Shape 5">
            <a:extLst>
              <a:ext uri="{FF2B5EF4-FFF2-40B4-BE49-F238E27FC236}">
                <a16:creationId xmlns:a16="http://schemas.microsoft.com/office/drawing/2014/main" id="{ACE0776B-A5B5-4AF3-3644-68927F49E2E5}"/>
              </a:ext>
            </a:extLst>
          </p:cNvPr>
          <p:cNvSpPr/>
          <p:nvPr/>
        </p:nvSpPr>
        <p:spPr>
          <a:xfrm>
            <a:off x="2505670" y="4662051"/>
            <a:ext cx="11258193" cy="15240"/>
          </a:xfrm>
          <a:prstGeom prst="roundRect">
            <a:avLst>
              <a:gd name="adj" fmla="val 597101"/>
            </a:avLst>
          </a:prstGeom>
          <a:solidFill>
            <a:srgbClr val="BBC2DC"/>
          </a:solidFill>
          <a:ln/>
        </p:spPr>
        <p:txBody>
          <a:bodyPr/>
          <a:lstStyle/>
          <a:p>
            <a:endParaRPr lang="en-IL"/>
          </a:p>
        </p:txBody>
      </p:sp>
      <p:sp>
        <p:nvSpPr>
          <p:cNvPr id="41" name="Shape 6">
            <a:hlinkClick r:id="rId4" action="ppaction://hlinksldjump"/>
            <a:extLst>
              <a:ext uri="{FF2B5EF4-FFF2-40B4-BE49-F238E27FC236}">
                <a16:creationId xmlns:a16="http://schemas.microsoft.com/office/drawing/2014/main" id="{16764763-D937-DC1A-1ECE-45A3B741FAA9}"/>
              </a:ext>
            </a:extLst>
          </p:cNvPr>
          <p:cNvSpPr/>
          <p:nvPr/>
        </p:nvSpPr>
        <p:spPr>
          <a:xfrm>
            <a:off x="758309" y="4780686"/>
            <a:ext cx="3278386" cy="900000"/>
          </a:xfrm>
          <a:prstGeom prst="roundRect">
            <a:avLst>
              <a:gd name="adj" fmla="val 7188"/>
            </a:avLst>
          </a:prstGeom>
          <a:solidFill>
            <a:srgbClr val="D5DCF6"/>
          </a:solidFill>
          <a:ln w="7620">
            <a:solidFill>
              <a:srgbClr val="BBC2DC"/>
            </a:solidFill>
            <a:prstDash val="solid"/>
          </a:ln>
        </p:spPr>
        <p:txBody>
          <a:bodyPr/>
          <a:lstStyle/>
          <a:p>
            <a:endParaRPr lang="en-IL"/>
          </a:p>
        </p:txBody>
      </p:sp>
      <p:sp>
        <p:nvSpPr>
          <p:cNvPr id="42" name="Text 7">
            <a:extLst>
              <a:ext uri="{FF2B5EF4-FFF2-40B4-BE49-F238E27FC236}">
                <a16:creationId xmlns:a16="http://schemas.microsoft.com/office/drawing/2014/main" id="{ACBE6406-DFA3-1F2D-95BD-F229E0C1FAFE}"/>
              </a:ext>
            </a:extLst>
          </p:cNvPr>
          <p:cNvSpPr/>
          <p:nvPr/>
        </p:nvSpPr>
        <p:spPr>
          <a:xfrm>
            <a:off x="874038" y="5049119"/>
            <a:ext cx="161687" cy="433388"/>
          </a:xfrm>
          <a:prstGeom prst="rect">
            <a:avLst/>
          </a:prstGeom>
          <a:noFill/>
          <a:ln/>
        </p:spPr>
        <p:txBody>
          <a:bodyPr wrap="none" lIns="0" tIns="0" rIns="0" bIns="0" rtlCol="0" anchor="t"/>
          <a:lstStyle/>
          <a:p>
            <a:pPr marL="0" indent="0" algn="ctr">
              <a:lnSpc>
                <a:spcPts val="3400"/>
              </a:lnSpc>
              <a:buNone/>
            </a:pPr>
            <a:r>
              <a:rPr lang="en-US" sz="2100" dirty="0">
                <a:solidFill>
                  <a:srgbClr val="3B3535"/>
                </a:solidFill>
                <a:latin typeface="Alexandria Semi Bold" pitchFamily="34" charset="0"/>
                <a:ea typeface="Alexandria Semi Bold" pitchFamily="34" charset="-122"/>
                <a:cs typeface="Alexandria Semi Bold" pitchFamily="34" charset="-120"/>
              </a:rPr>
              <a:t>2</a:t>
            </a:r>
            <a:endParaRPr lang="en-US" sz="2100" dirty="0"/>
          </a:p>
        </p:txBody>
      </p:sp>
      <p:sp>
        <p:nvSpPr>
          <p:cNvPr id="43" name="Text 8">
            <a:extLst>
              <a:ext uri="{FF2B5EF4-FFF2-40B4-BE49-F238E27FC236}">
                <a16:creationId xmlns:a16="http://schemas.microsoft.com/office/drawing/2014/main" id="{98993669-AA2B-BBBA-77DE-3EE7594937A5}"/>
              </a:ext>
            </a:extLst>
          </p:cNvPr>
          <p:cNvSpPr/>
          <p:nvPr/>
        </p:nvSpPr>
        <p:spPr>
          <a:xfrm>
            <a:off x="4253270" y="4817162"/>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587CB8"/>
                </a:solidFill>
                <a:latin typeface="Alexandria Semi Bold" pitchFamily="34" charset="0"/>
                <a:cs typeface="Alexandria Semi Bold" pitchFamily="34" charset="-120"/>
              </a:rPr>
              <a:t>Calculating Loss using Negative Sampling</a:t>
            </a:r>
          </a:p>
        </p:txBody>
      </p:sp>
      <p:sp>
        <p:nvSpPr>
          <p:cNvPr id="44" name="Text 9">
            <a:extLst>
              <a:ext uri="{FF2B5EF4-FFF2-40B4-BE49-F238E27FC236}">
                <a16:creationId xmlns:a16="http://schemas.microsoft.com/office/drawing/2014/main" id="{286457C3-6A78-4D03-6DC9-6D31B5619E54}"/>
              </a:ext>
            </a:extLst>
          </p:cNvPr>
          <p:cNvSpPr/>
          <p:nvPr/>
        </p:nvSpPr>
        <p:spPr>
          <a:xfrm>
            <a:off x="4253270" y="5303294"/>
            <a:ext cx="8774361" cy="346710"/>
          </a:xfrm>
          <a:prstGeom prst="rect">
            <a:avLst/>
          </a:prstGeom>
          <a:noFill/>
          <a:ln/>
        </p:spPr>
        <p:txBody>
          <a:bodyPr wrap="none" lIns="0" tIns="0" rIns="0" bIns="0" rtlCol="0" anchor="t"/>
          <a:lstStyle/>
          <a:p>
            <a:pPr marL="0" indent="0" algn="l">
              <a:lnSpc>
                <a:spcPts val="2700"/>
              </a:lnSpc>
              <a:buNone/>
            </a:pPr>
            <a:r>
              <a:rPr lang="en-GB" sz="1700" dirty="0">
                <a:solidFill>
                  <a:srgbClr val="3B3535"/>
                </a:solidFill>
                <a:latin typeface="Sora Light" pitchFamily="34" charset="0"/>
                <a:cs typeface="Sora Light" pitchFamily="34" charset="-120"/>
              </a:rPr>
              <a:t>Calculate loss elements and utilizing negative sampling.</a:t>
            </a:r>
            <a:endParaRPr lang="en-US" sz="1700" dirty="0">
              <a:solidFill>
                <a:srgbClr val="3B3535"/>
              </a:solidFill>
              <a:latin typeface="Sora Light" pitchFamily="34" charset="0"/>
              <a:cs typeface="Sora Light" pitchFamily="34" charset="-120"/>
            </a:endParaRPr>
          </a:p>
        </p:txBody>
      </p:sp>
      <p:sp>
        <p:nvSpPr>
          <p:cNvPr id="45" name="Shape 10">
            <a:extLst>
              <a:ext uri="{FF2B5EF4-FFF2-40B4-BE49-F238E27FC236}">
                <a16:creationId xmlns:a16="http://schemas.microsoft.com/office/drawing/2014/main" id="{6080454B-CED2-63D5-8E73-9777F6E8C434}"/>
              </a:ext>
            </a:extLst>
          </p:cNvPr>
          <p:cNvSpPr/>
          <p:nvPr/>
        </p:nvSpPr>
        <p:spPr>
          <a:xfrm>
            <a:off x="4144923" y="5686954"/>
            <a:ext cx="9618940" cy="15240"/>
          </a:xfrm>
          <a:prstGeom prst="roundRect">
            <a:avLst>
              <a:gd name="adj" fmla="val 597101"/>
            </a:avLst>
          </a:prstGeom>
          <a:solidFill>
            <a:srgbClr val="BBC2DC"/>
          </a:solidFill>
          <a:ln/>
        </p:spPr>
        <p:txBody>
          <a:bodyPr/>
          <a:lstStyle/>
          <a:p>
            <a:endParaRPr lang="en-IL"/>
          </a:p>
        </p:txBody>
      </p:sp>
      <p:sp>
        <p:nvSpPr>
          <p:cNvPr id="46" name="Shape 11">
            <a:extLst>
              <a:ext uri="{FF2B5EF4-FFF2-40B4-BE49-F238E27FC236}">
                <a16:creationId xmlns:a16="http://schemas.microsoft.com/office/drawing/2014/main" id="{D904FEA0-AB2D-5C5A-C94C-93CDBA7564CE}"/>
              </a:ext>
            </a:extLst>
          </p:cNvPr>
          <p:cNvSpPr/>
          <p:nvPr/>
        </p:nvSpPr>
        <p:spPr>
          <a:xfrm>
            <a:off x="758309" y="5843454"/>
            <a:ext cx="4917638" cy="900000"/>
          </a:xfrm>
          <a:prstGeom prst="roundRect">
            <a:avLst>
              <a:gd name="adj" fmla="val 7188"/>
            </a:avLst>
          </a:prstGeom>
          <a:solidFill>
            <a:srgbClr val="D5DCF6"/>
          </a:solidFill>
          <a:ln w="7620">
            <a:solidFill>
              <a:srgbClr val="BBC2DC"/>
            </a:solidFill>
            <a:prstDash val="solid"/>
          </a:ln>
        </p:spPr>
        <p:txBody>
          <a:bodyPr/>
          <a:lstStyle/>
          <a:p>
            <a:endParaRPr lang="en-IL"/>
          </a:p>
        </p:txBody>
      </p:sp>
      <p:sp>
        <p:nvSpPr>
          <p:cNvPr id="47" name="Text 12">
            <a:extLst>
              <a:ext uri="{FF2B5EF4-FFF2-40B4-BE49-F238E27FC236}">
                <a16:creationId xmlns:a16="http://schemas.microsoft.com/office/drawing/2014/main" id="{51B20E47-214C-2F9B-F90E-33D62D91EB45}"/>
              </a:ext>
            </a:extLst>
          </p:cNvPr>
          <p:cNvSpPr/>
          <p:nvPr/>
        </p:nvSpPr>
        <p:spPr>
          <a:xfrm>
            <a:off x="838668" y="6021179"/>
            <a:ext cx="161925" cy="433388"/>
          </a:xfrm>
          <a:prstGeom prst="rect">
            <a:avLst/>
          </a:prstGeom>
          <a:noFill/>
          <a:ln/>
        </p:spPr>
        <p:txBody>
          <a:bodyPr wrap="none" lIns="0" tIns="0" rIns="0" bIns="0" rtlCol="0" anchor="t"/>
          <a:lstStyle/>
          <a:p>
            <a:pPr marL="0" indent="0" algn="ctr">
              <a:lnSpc>
                <a:spcPts val="3400"/>
              </a:lnSpc>
              <a:buNone/>
            </a:pPr>
            <a:r>
              <a:rPr lang="en-US" sz="2100" dirty="0">
                <a:solidFill>
                  <a:srgbClr val="3B3535"/>
                </a:solidFill>
                <a:latin typeface="Alexandria Semi Bold" pitchFamily="34" charset="0"/>
                <a:ea typeface="Alexandria Semi Bold" pitchFamily="34" charset="-122"/>
                <a:cs typeface="Alexandria Semi Bold" pitchFamily="34" charset="-120"/>
              </a:rPr>
              <a:t>3</a:t>
            </a:r>
            <a:endParaRPr lang="en-US" sz="2100" dirty="0"/>
          </a:p>
        </p:txBody>
      </p:sp>
      <p:sp>
        <p:nvSpPr>
          <p:cNvPr id="48" name="Text 13">
            <a:extLst>
              <a:ext uri="{FF2B5EF4-FFF2-40B4-BE49-F238E27FC236}">
                <a16:creationId xmlns:a16="http://schemas.microsoft.com/office/drawing/2014/main" id="{BE01E6A6-9072-2642-D5FD-C51A3FCE230D}"/>
              </a:ext>
            </a:extLst>
          </p:cNvPr>
          <p:cNvSpPr/>
          <p:nvPr/>
        </p:nvSpPr>
        <p:spPr>
          <a:xfrm>
            <a:off x="5892522" y="5872880"/>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587CB8"/>
                </a:solidFill>
                <a:latin typeface="Alexandria Semi Bold" pitchFamily="34" charset="0"/>
                <a:cs typeface="Alexandria Semi Bold" pitchFamily="34" charset="-120"/>
              </a:rPr>
              <a:t>Minimize Loss</a:t>
            </a:r>
          </a:p>
        </p:txBody>
      </p:sp>
      <p:sp>
        <p:nvSpPr>
          <p:cNvPr id="49" name="Text 14">
            <a:extLst>
              <a:ext uri="{FF2B5EF4-FFF2-40B4-BE49-F238E27FC236}">
                <a16:creationId xmlns:a16="http://schemas.microsoft.com/office/drawing/2014/main" id="{ADA9A628-E0CD-2A95-7121-EC3F00F5147A}"/>
              </a:ext>
            </a:extLst>
          </p:cNvPr>
          <p:cNvSpPr/>
          <p:nvPr/>
        </p:nvSpPr>
        <p:spPr>
          <a:xfrm>
            <a:off x="5892522" y="6297368"/>
            <a:ext cx="6004952" cy="346710"/>
          </a:xfrm>
          <a:prstGeom prst="rect">
            <a:avLst/>
          </a:prstGeom>
          <a:noFill/>
          <a:ln/>
        </p:spPr>
        <p:txBody>
          <a:bodyPr wrap="none" lIns="0" tIns="0" rIns="0" bIns="0" rtlCol="0" anchor="t"/>
          <a:lstStyle/>
          <a:p>
            <a:pPr marL="0" indent="0" algn="l">
              <a:lnSpc>
                <a:spcPts val="2700"/>
              </a:lnSpc>
              <a:buNone/>
            </a:pPr>
            <a:r>
              <a:rPr lang="en-GB" sz="1700" dirty="0">
                <a:solidFill>
                  <a:srgbClr val="3B3535"/>
                </a:solidFill>
                <a:latin typeface="Sora Light" pitchFamily="34" charset="0"/>
                <a:cs typeface="Sora Light" pitchFamily="34" charset="-120"/>
              </a:rPr>
              <a:t>Minimize the loss function using the SGD algorithm.</a:t>
            </a:r>
            <a:endParaRPr lang="en-US" sz="1700" dirty="0">
              <a:solidFill>
                <a:srgbClr val="3B3535"/>
              </a:solidFill>
              <a:latin typeface="Sora Light" pitchFamily="34" charset="0"/>
              <a:cs typeface="Sora Light" pitchFamily="34" charset="-120"/>
            </a:endParaRPr>
          </a:p>
        </p:txBody>
      </p:sp>
      <p:sp>
        <p:nvSpPr>
          <p:cNvPr id="50" name="Shape 15">
            <a:extLst>
              <a:ext uri="{FF2B5EF4-FFF2-40B4-BE49-F238E27FC236}">
                <a16:creationId xmlns:a16="http://schemas.microsoft.com/office/drawing/2014/main" id="{046D7DCC-F5A9-C5D9-9042-0365EE71262A}"/>
              </a:ext>
            </a:extLst>
          </p:cNvPr>
          <p:cNvSpPr/>
          <p:nvPr/>
        </p:nvSpPr>
        <p:spPr>
          <a:xfrm>
            <a:off x="5784175" y="6732399"/>
            <a:ext cx="7979688" cy="15240"/>
          </a:xfrm>
          <a:prstGeom prst="roundRect">
            <a:avLst>
              <a:gd name="adj" fmla="val 597101"/>
            </a:avLst>
          </a:prstGeom>
          <a:solidFill>
            <a:srgbClr val="BBC2DC"/>
          </a:solidFill>
          <a:ln/>
        </p:spPr>
        <p:txBody>
          <a:bodyPr/>
          <a:lstStyle/>
          <a:p>
            <a:endParaRPr lang="en-IL"/>
          </a:p>
        </p:txBody>
      </p:sp>
      <p:sp>
        <p:nvSpPr>
          <p:cNvPr id="51" name="Shape 16">
            <a:extLst>
              <a:ext uri="{FF2B5EF4-FFF2-40B4-BE49-F238E27FC236}">
                <a16:creationId xmlns:a16="http://schemas.microsoft.com/office/drawing/2014/main" id="{AD8B4F5E-A3E4-D08F-C620-DE4E38CFC1FD}"/>
              </a:ext>
            </a:extLst>
          </p:cNvPr>
          <p:cNvSpPr/>
          <p:nvPr/>
        </p:nvSpPr>
        <p:spPr>
          <a:xfrm>
            <a:off x="758309" y="6896965"/>
            <a:ext cx="6556891" cy="900000"/>
          </a:xfrm>
          <a:prstGeom prst="roundRect">
            <a:avLst>
              <a:gd name="adj" fmla="val 7188"/>
            </a:avLst>
          </a:prstGeom>
          <a:solidFill>
            <a:srgbClr val="D5DCF6"/>
          </a:solidFill>
          <a:ln w="7620">
            <a:solidFill>
              <a:srgbClr val="BBC2DC"/>
            </a:solidFill>
            <a:prstDash val="solid"/>
          </a:ln>
        </p:spPr>
        <p:txBody>
          <a:bodyPr/>
          <a:lstStyle/>
          <a:p>
            <a:endParaRPr lang="en-IL"/>
          </a:p>
        </p:txBody>
      </p:sp>
      <p:sp>
        <p:nvSpPr>
          <p:cNvPr id="52" name="Text 17">
            <a:extLst>
              <a:ext uri="{FF2B5EF4-FFF2-40B4-BE49-F238E27FC236}">
                <a16:creationId xmlns:a16="http://schemas.microsoft.com/office/drawing/2014/main" id="{B28CE43A-DF17-3733-11DE-1617AEDEF1FE}"/>
              </a:ext>
            </a:extLst>
          </p:cNvPr>
          <p:cNvSpPr/>
          <p:nvPr/>
        </p:nvSpPr>
        <p:spPr>
          <a:xfrm>
            <a:off x="838668" y="7179645"/>
            <a:ext cx="163354" cy="433388"/>
          </a:xfrm>
          <a:prstGeom prst="rect">
            <a:avLst/>
          </a:prstGeom>
          <a:noFill/>
          <a:ln/>
        </p:spPr>
        <p:txBody>
          <a:bodyPr wrap="none" lIns="0" tIns="0" rIns="0" bIns="0" rtlCol="0" anchor="t"/>
          <a:lstStyle/>
          <a:p>
            <a:pPr marL="0" indent="0" algn="ctr">
              <a:lnSpc>
                <a:spcPts val="3400"/>
              </a:lnSpc>
              <a:buNone/>
            </a:pPr>
            <a:r>
              <a:rPr lang="en-US" sz="2100" dirty="0">
                <a:solidFill>
                  <a:srgbClr val="3B3535"/>
                </a:solidFill>
                <a:latin typeface="Alexandria Semi Bold" pitchFamily="34" charset="0"/>
                <a:ea typeface="Alexandria Semi Bold" pitchFamily="34" charset="-122"/>
                <a:cs typeface="Alexandria Semi Bold" pitchFamily="34" charset="-120"/>
              </a:rPr>
              <a:t>4</a:t>
            </a:r>
            <a:endParaRPr lang="en-US" sz="2100" dirty="0"/>
          </a:p>
        </p:txBody>
      </p:sp>
      <p:sp>
        <p:nvSpPr>
          <p:cNvPr id="53" name="Text 18">
            <a:extLst>
              <a:ext uri="{FF2B5EF4-FFF2-40B4-BE49-F238E27FC236}">
                <a16:creationId xmlns:a16="http://schemas.microsoft.com/office/drawing/2014/main" id="{D59AB8B2-74D7-BD98-1F16-A50D2D313420}"/>
              </a:ext>
            </a:extLst>
          </p:cNvPr>
          <p:cNvSpPr/>
          <p:nvPr/>
        </p:nvSpPr>
        <p:spPr>
          <a:xfrm>
            <a:off x="7531775" y="6928607"/>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587CB8"/>
                </a:solidFill>
                <a:latin typeface="Alexandria Semi Bold" pitchFamily="34" charset="0"/>
                <a:cs typeface="Alexandria Semi Bold" pitchFamily="34" charset="-120"/>
              </a:rPr>
              <a:t>Context Update</a:t>
            </a:r>
          </a:p>
        </p:txBody>
      </p:sp>
      <p:sp>
        <p:nvSpPr>
          <p:cNvPr id="54" name="Text 19">
            <a:extLst>
              <a:ext uri="{FF2B5EF4-FFF2-40B4-BE49-F238E27FC236}">
                <a16:creationId xmlns:a16="http://schemas.microsoft.com/office/drawing/2014/main" id="{9A7C25AB-D070-4AE5-9708-9D015F74B2DA}"/>
              </a:ext>
            </a:extLst>
          </p:cNvPr>
          <p:cNvSpPr/>
          <p:nvPr/>
        </p:nvSpPr>
        <p:spPr>
          <a:xfrm>
            <a:off x="7531775" y="7414739"/>
            <a:ext cx="4063841" cy="346710"/>
          </a:xfrm>
          <a:prstGeom prst="rect">
            <a:avLst/>
          </a:prstGeom>
          <a:noFill/>
          <a:ln/>
        </p:spPr>
        <p:txBody>
          <a:bodyPr wrap="non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Updating context vector to each node in the temporal graph.</a:t>
            </a:r>
            <a:endParaRPr lang="en-US" sz="1700" dirty="0"/>
          </a:p>
        </p:txBody>
      </p:sp>
      <p:sp>
        <p:nvSpPr>
          <p:cNvPr id="56" name="Shape 15">
            <a:extLst>
              <a:ext uri="{FF2B5EF4-FFF2-40B4-BE49-F238E27FC236}">
                <a16:creationId xmlns:a16="http://schemas.microsoft.com/office/drawing/2014/main" id="{DEC1698E-3E0F-7F39-AD53-6B0328DAD3DC}"/>
              </a:ext>
            </a:extLst>
          </p:cNvPr>
          <p:cNvSpPr/>
          <p:nvPr/>
        </p:nvSpPr>
        <p:spPr>
          <a:xfrm>
            <a:off x="7371952" y="7796965"/>
            <a:ext cx="6445647" cy="14400"/>
          </a:xfrm>
          <a:prstGeom prst="roundRect">
            <a:avLst>
              <a:gd name="adj" fmla="val 597101"/>
            </a:avLst>
          </a:prstGeom>
          <a:solidFill>
            <a:srgbClr val="BBC2DC"/>
          </a:solidFill>
          <a:ln/>
        </p:spPr>
        <p:txBody>
          <a:bodyPr/>
          <a:lstStyle/>
          <a:p>
            <a:endParaRPr lang="en-IL"/>
          </a:p>
        </p:txBody>
      </p:sp>
    </p:spTree>
    <p:extLst>
      <p:ext uri="{BB962C8B-B14F-4D97-AF65-F5344CB8AC3E}">
        <p14:creationId xmlns:p14="http://schemas.microsoft.com/office/powerpoint/2010/main" val="1652136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702230A-C54F-8578-91AC-1C37DA46446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E275A6C6-5110-8752-2B05-8D54B0E5240F}"/>
              </a:ext>
            </a:extLst>
          </p:cNvPr>
          <p:cNvSpPr/>
          <p:nvPr/>
        </p:nvSpPr>
        <p:spPr>
          <a:xfrm>
            <a:off x="1456951" y="1343847"/>
            <a:ext cx="11513225" cy="712708"/>
          </a:xfrm>
          <a:prstGeom prst="rect">
            <a:avLst/>
          </a:prstGeom>
          <a:noFill/>
          <a:ln/>
        </p:spPr>
        <p:txBody>
          <a:bodyPr wrap="none" lIns="0" tIns="0" rIns="0" bIns="0" rtlCol="0" anchor="t"/>
          <a:lstStyle/>
          <a:p>
            <a:pPr marL="0" indent="0">
              <a:lnSpc>
                <a:spcPts val="5600"/>
              </a:lnSpc>
              <a:buNone/>
            </a:pPr>
            <a:r>
              <a:rPr lang="en-US" sz="4450" dirty="0">
                <a:solidFill>
                  <a:srgbClr val="597DB9"/>
                </a:solidFill>
                <a:latin typeface="Alexandria Semi Bold" pitchFamily="34" charset="0"/>
                <a:cs typeface="Alexandria Semi Bold" pitchFamily="34" charset="-120"/>
              </a:rPr>
              <a:t>Random Walks for Network Exploration</a:t>
            </a:r>
          </a:p>
        </p:txBody>
      </p:sp>
      <p:sp>
        <p:nvSpPr>
          <p:cNvPr id="3" name="Text 1">
            <a:extLst>
              <a:ext uri="{FF2B5EF4-FFF2-40B4-BE49-F238E27FC236}">
                <a16:creationId xmlns:a16="http://schemas.microsoft.com/office/drawing/2014/main" id="{BC23B234-E18D-8196-6AA7-A184EBC2033D}"/>
              </a:ext>
            </a:extLst>
          </p:cNvPr>
          <p:cNvSpPr/>
          <p:nvPr/>
        </p:nvSpPr>
        <p:spPr>
          <a:xfrm>
            <a:off x="758309" y="2666367"/>
            <a:ext cx="3604022" cy="356235"/>
          </a:xfrm>
          <a:prstGeom prst="rect">
            <a:avLst/>
          </a:prstGeom>
          <a:noFill/>
          <a:ln/>
        </p:spPr>
        <p:txBody>
          <a:bodyPr wrap="none" lIns="0" tIns="0" rIns="0" bIns="0" rtlCol="0" anchor="t"/>
          <a:lstStyle/>
          <a:p>
            <a:pPr marL="0" indent="0">
              <a:lnSpc>
                <a:spcPts val="2800"/>
              </a:lnSpc>
              <a:buNone/>
            </a:pPr>
            <a:r>
              <a:rPr lang="en-US" sz="2200" dirty="0">
                <a:solidFill>
                  <a:srgbClr val="587CB8"/>
                </a:solidFill>
                <a:latin typeface="Alexandria Semi Bold" pitchFamily="34" charset="0"/>
                <a:cs typeface="Alexandria Semi Bold" pitchFamily="34" charset="-120"/>
              </a:rPr>
              <a:t>What is a Random Walk?</a:t>
            </a:r>
          </a:p>
        </p:txBody>
      </p:sp>
      <p:sp>
        <p:nvSpPr>
          <p:cNvPr id="4" name="Text 2">
            <a:extLst>
              <a:ext uri="{FF2B5EF4-FFF2-40B4-BE49-F238E27FC236}">
                <a16:creationId xmlns:a16="http://schemas.microsoft.com/office/drawing/2014/main" id="{832FE635-C50F-DF04-AF36-11F4C1B8A94F}"/>
              </a:ext>
            </a:extLst>
          </p:cNvPr>
          <p:cNvSpPr/>
          <p:nvPr/>
        </p:nvSpPr>
        <p:spPr>
          <a:xfrm>
            <a:off x="758309" y="3239176"/>
            <a:ext cx="6292572" cy="1040130"/>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A random walk is a stochastic process that generates a path through a graph. At each step, the next node is chosen randomly from the current node's neighbors.</a:t>
            </a:r>
            <a:endParaRPr lang="en-US" sz="1700" dirty="0"/>
          </a:p>
        </p:txBody>
      </p:sp>
      <p:sp>
        <p:nvSpPr>
          <p:cNvPr id="20" name="Text 5">
            <a:extLst>
              <a:ext uri="{FF2B5EF4-FFF2-40B4-BE49-F238E27FC236}">
                <a16:creationId xmlns:a16="http://schemas.microsoft.com/office/drawing/2014/main" id="{EA5B102A-5A8F-5B90-5AFE-DE1CCFB5F2A5}"/>
              </a:ext>
            </a:extLst>
          </p:cNvPr>
          <p:cNvSpPr/>
          <p:nvPr/>
        </p:nvSpPr>
        <p:spPr>
          <a:xfrm>
            <a:off x="7587139" y="2666367"/>
            <a:ext cx="2850713" cy="356235"/>
          </a:xfrm>
          <a:prstGeom prst="rect">
            <a:avLst/>
          </a:prstGeom>
          <a:noFill/>
          <a:ln/>
        </p:spPr>
        <p:txBody>
          <a:bodyPr wrap="none" lIns="0" tIns="0" rIns="0" bIns="0" rtlCol="0" anchor="t"/>
          <a:lstStyle/>
          <a:p>
            <a:pPr>
              <a:lnSpc>
                <a:spcPts val="2800"/>
              </a:lnSpc>
            </a:pPr>
            <a:r>
              <a:rPr lang="en-US" sz="2200" dirty="0">
                <a:solidFill>
                  <a:srgbClr val="587CB8"/>
                </a:solidFill>
                <a:latin typeface="Alexandria Semi Bold" pitchFamily="34" charset="0"/>
                <a:cs typeface="Alexandria Semi Bold" pitchFamily="34" charset="-120"/>
              </a:rPr>
              <a:t>Key Advantages</a:t>
            </a:r>
          </a:p>
        </p:txBody>
      </p:sp>
      <p:sp>
        <p:nvSpPr>
          <p:cNvPr id="22" name="Text 6">
            <a:extLst>
              <a:ext uri="{FF2B5EF4-FFF2-40B4-BE49-F238E27FC236}">
                <a16:creationId xmlns:a16="http://schemas.microsoft.com/office/drawing/2014/main" id="{80A2B70D-7A66-7620-53D2-36D998E6EB80}"/>
              </a:ext>
            </a:extLst>
          </p:cNvPr>
          <p:cNvSpPr/>
          <p:nvPr/>
        </p:nvSpPr>
        <p:spPr>
          <a:xfrm>
            <a:off x="7587139" y="3239176"/>
            <a:ext cx="6292572" cy="1040130"/>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Enabling efficient sampling of large networks, especially when global computations are impractical or computationally expensive.</a:t>
            </a:r>
            <a:endParaRPr lang="en-US" sz="1700" dirty="0"/>
          </a:p>
        </p:txBody>
      </p:sp>
      <p:sp>
        <p:nvSpPr>
          <p:cNvPr id="7" name="Text 3">
            <a:extLst>
              <a:ext uri="{FF2B5EF4-FFF2-40B4-BE49-F238E27FC236}">
                <a16:creationId xmlns:a16="http://schemas.microsoft.com/office/drawing/2014/main" id="{891D8DBA-9879-06DF-1043-4162F3753EE7}"/>
              </a:ext>
            </a:extLst>
          </p:cNvPr>
          <p:cNvSpPr/>
          <p:nvPr/>
        </p:nvSpPr>
        <p:spPr>
          <a:xfrm>
            <a:off x="753761" y="4787474"/>
            <a:ext cx="3661053" cy="356235"/>
          </a:xfrm>
          <a:prstGeom prst="rect">
            <a:avLst/>
          </a:prstGeom>
          <a:noFill/>
          <a:ln/>
        </p:spPr>
        <p:txBody>
          <a:bodyPr wrap="none" lIns="0" tIns="0" rIns="0" bIns="0" rtlCol="0" anchor="t"/>
          <a:lstStyle/>
          <a:p>
            <a:pPr>
              <a:lnSpc>
                <a:spcPts val="2800"/>
              </a:lnSpc>
            </a:pPr>
            <a:r>
              <a:rPr lang="en-US" sz="2200" dirty="0">
                <a:solidFill>
                  <a:srgbClr val="587CB8"/>
                </a:solidFill>
                <a:latin typeface="Alexandria Semi Bold" pitchFamily="34" charset="0"/>
                <a:cs typeface="Alexandria Semi Bold" pitchFamily="34" charset="-120"/>
              </a:rPr>
              <a:t>Random Walk vs. Probability</a:t>
            </a:r>
          </a:p>
        </p:txBody>
      </p:sp>
      <p:sp>
        <p:nvSpPr>
          <p:cNvPr id="8" name="Text 4">
            <a:extLst>
              <a:ext uri="{FF2B5EF4-FFF2-40B4-BE49-F238E27FC236}">
                <a16:creationId xmlns:a16="http://schemas.microsoft.com/office/drawing/2014/main" id="{778A8666-86F1-2896-AF65-E82B90718788}"/>
              </a:ext>
            </a:extLst>
          </p:cNvPr>
          <p:cNvSpPr/>
          <p:nvPr/>
        </p:nvSpPr>
        <p:spPr>
          <a:xfrm>
            <a:off x="758309" y="5360283"/>
            <a:ext cx="6292572" cy="2263142"/>
          </a:xfrm>
          <a:prstGeom prst="rect">
            <a:avLst/>
          </a:prstGeom>
          <a:noFill/>
          <a:ln/>
        </p:spPr>
        <p:txBody>
          <a:bodyPr wrap="square" lIns="0" tIns="0" rIns="0" bIns="0" rtlCol="0" anchor="t"/>
          <a:lstStyle/>
          <a:p>
            <a:pPr marL="0" indent="0">
              <a:lnSpc>
                <a:spcPts val="2700"/>
              </a:lnSpc>
              <a:buNone/>
            </a:pPr>
            <a:r>
              <a:rPr lang="en-GB" sz="1700" dirty="0">
                <a:solidFill>
                  <a:srgbClr val="3B3535"/>
                </a:solidFill>
                <a:latin typeface="Sora Light" pitchFamily="34" charset="0"/>
                <a:cs typeface="Sora Light" pitchFamily="34" charset="-120"/>
              </a:rPr>
              <a:t>Each step to a neighbouring node is determined by probabilistic transitions. These probabilistic movements capture the co-occurrence frequencies of nodes, which are then leveraged to learn robust low-dimensional embeddings.</a:t>
            </a:r>
            <a:endParaRPr lang="en-US" sz="1700" dirty="0">
              <a:solidFill>
                <a:srgbClr val="3B3535"/>
              </a:solidFill>
              <a:latin typeface="Sora Light" pitchFamily="34" charset="0"/>
              <a:cs typeface="Sora Light" pitchFamily="34" charset="-120"/>
            </a:endParaRPr>
          </a:p>
        </p:txBody>
      </p:sp>
      <p:pic>
        <p:nvPicPr>
          <p:cNvPr id="1030" name="Picture 6" descr="Paper Review: “DeepWalk: Online Learning of Social Representations” | by  Anh Tuan | Medium">
            <a:extLst>
              <a:ext uri="{FF2B5EF4-FFF2-40B4-BE49-F238E27FC236}">
                <a16:creationId xmlns:a16="http://schemas.microsoft.com/office/drawing/2014/main" id="{F21FF2BE-01AB-83B1-B9E5-FE00C29FC6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2132" y="5095699"/>
            <a:ext cx="7442586" cy="1620297"/>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Curved Up 10">
            <a:hlinkClick r:id="rId4" action="ppaction://hlinksldjump"/>
            <a:extLst>
              <a:ext uri="{FF2B5EF4-FFF2-40B4-BE49-F238E27FC236}">
                <a16:creationId xmlns:a16="http://schemas.microsoft.com/office/drawing/2014/main" id="{B6821B2B-8D9D-5CB7-B57F-E08C1A00EA56}"/>
              </a:ext>
            </a:extLst>
          </p:cNvPr>
          <p:cNvSpPr/>
          <p:nvPr/>
        </p:nvSpPr>
        <p:spPr>
          <a:xfrm>
            <a:off x="13879711" y="7792948"/>
            <a:ext cx="503434" cy="339047"/>
          </a:xfrm>
          <a:prstGeom prst="curvedUpArrow">
            <a:avLst/>
          </a:prstGeom>
          <a:solidFill>
            <a:srgbClr val="D5DCF6"/>
          </a:solidFill>
          <a:ln w="7620">
            <a:solidFill>
              <a:srgbClr val="BBC2DC"/>
            </a:solidFill>
            <a:prstDash val="solid"/>
          </a:ln>
        </p:spPr>
        <p:txBody>
          <a:bodyPr/>
          <a:lstStyle/>
          <a:p>
            <a:endParaRPr lang="en-IL">
              <a:solidFill>
                <a:schemeClr val="tx1"/>
              </a:solidFill>
            </a:endParaRPr>
          </a:p>
        </p:txBody>
      </p:sp>
    </p:spTree>
    <p:extLst>
      <p:ext uri="{BB962C8B-B14F-4D97-AF65-F5344CB8AC3E}">
        <p14:creationId xmlns:p14="http://schemas.microsoft.com/office/powerpoint/2010/main" val="3548814281"/>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22A8DD-5A0C-2FC5-AC20-A82909DB3725}"/>
              </a:ext>
            </a:extLst>
          </p:cNvPr>
          <p:cNvPicPr>
            <a:picLocks noChangeAspect="1"/>
          </p:cNvPicPr>
          <p:nvPr/>
        </p:nvPicPr>
        <p:blipFill>
          <a:blip r:embed="rId2"/>
          <a:stretch>
            <a:fillRect/>
          </a:stretch>
        </p:blipFill>
        <p:spPr>
          <a:xfrm>
            <a:off x="760926" y="3341135"/>
            <a:ext cx="9489048" cy="3952380"/>
          </a:xfrm>
          <a:prstGeom prst="rect">
            <a:avLst/>
          </a:prstGeom>
        </p:spPr>
      </p:pic>
      <p:sp>
        <p:nvSpPr>
          <p:cNvPr id="4" name="Text 0">
            <a:extLst>
              <a:ext uri="{FF2B5EF4-FFF2-40B4-BE49-F238E27FC236}">
                <a16:creationId xmlns:a16="http://schemas.microsoft.com/office/drawing/2014/main" id="{2280E267-AE8F-1245-A372-FE37A0081F7E}"/>
              </a:ext>
            </a:extLst>
          </p:cNvPr>
          <p:cNvSpPr/>
          <p:nvPr/>
        </p:nvSpPr>
        <p:spPr>
          <a:xfrm>
            <a:off x="1241194" y="651878"/>
            <a:ext cx="11513225" cy="712708"/>
          </a:xfrm>
          <a:prstGeom prst="rect">
            <a:avLst/>
          </a:prstGeom>
          <a:noFill/>
          <a:ln/>
        </p:spPr>
        <p:txBody>
          <a:bodyPr wrap="none" lIns="0" tIns="0" rIns="0" bIns="0" rtlCol="0" anchor="t"/>
          <a:lstStyle/>
          <a:p>
            <a:pPr algn="ctr">
              <a:lnSpc>
                <a:spcPts val="5600"/>
              </a:lnSpc>
            </a:pPr>
            <a:r>
              <a:rPr lang="en-US" sz="4450" dirty="0">
                <a:solidFill>
                  <a:srgbClr val="597DB9"/>
                </a:solidFill>
                <a:latin typeface="Alexandria Semi Bold" pitchFamily="34" charset="0"/>
                <a:cs typeface="Alexandria Semi Bold" pitchFamily="34" charset="-120"/>
              </a:rPr>
              <a:t>Learning Graphs By Sampling</a:t>
            </a:r>
          </a:p>
        </p:txBody>
      </p:sp>
      <p:sp>
        <p:nvSpPr>
          <p:cNvPr id="5" name="Arrow: Curved Up 4">
            <a:hlinkClick r:id="rId3" action="ppaction://hlinksldjump"/>
            <a:extLst>
              <a:ext uri="{FF2B5EF4-FFF2-40B4-BE49-F238E27FC236}">
                <a16:creationId xmlns:a16="http://schemas.microsoft.com/office/drawing/2014/main" id="{9004175E-C935-7868-7897-50CF2ED3DBD1}"/>
              </a:ext>
            </a:extLst>
          </p:cNvPr>
          <p:cNvSpPr/>
          <p:nvPr/>
        </p:nvSpPr>
        <p:spPr>
          <a:xfrm>
            <a:off x="13879711" y="7792948"/>
            <a:ext cx="503434" cy="339047"/>
          </a:xfrm>
          <a:prstGeom prst="curvedUpArrow">
            <a:avLst/>
          </a:prstGeom>
          <a:solidFill>
            <a:srgbClr val="D5DCF6"/>
          </a:solidFill>
          <a:ln w="7620">
            <a:solidFill>
              <a:srgbClr val="BBC2DC"/>
            </a:solidFill>
            <a:prstDash val="solid"/>
          </a:ln>
        </p:spPr>
        <p:txBody>
          <a:bodyPr/>
          <a:lstStyle/>
          <a:p>
            <a:endParaRPr lang="en-IL">
              <a:solidFill>
                <a:schemeClr val="tx1"/>
              </a:solidFill>
            </a:endParaRPr>
          </a:p>
        </p:txBody>
      </p: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002FEE72-404C-5B0E-5087-C328EFF159C1}"/>
                  </a:ext>
                </a:extLst>
              </p:cNvPr>
              <p:cNvSpPr txBox="1"/>
              <p:nvPr/>
            </p:nvSpPr>
            <p:spPr>
              <a:xfrm>
                <a:off x="10086975" y="5139626"/>
                <a:ext cx="4543425" cy="4965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L" sz="2400" smtClean="0">
                          <a:latin typeface="Cambria Math" panose="02040503050406030204" pitchFamily="18" charset="0"/>
                        </a:rPr>
                        <m:t>ℒ</m:t>
                      </m:r>
                      <m:r>
                        <a:rPr lang="en-IL" sz="2400" i="1">
                          <a:latin typeface="Cambria Math" panose="02040503050406030204" pitchFamily="18" charset="0"/>
                        </a:rPr>
                        <m:t> </m:t>
                      </m:r>
                      <m:r>
                        <a:rPr lang="en-IL" sz="2400" i="0">
                          <a:latin typeface="Cambria Math" panose="02040503050406030204" pitchFamily="18" charset="0"/>
                        </a:rPr>
                        <m:t>=</m:t>
                      </m:r>
                      <m:sSub>
                        <m:sSubPr>
                          <m:ctrlPr>
                            <a:rPr lang="en-US" sz="2400" b="0" i="0" smtClean="0">
                              <a:latin typeface="Cambria Math" panose="02040503050406030204" pitchFamily="18" charset="0"/>
                            </a:rPr>
                          </m:ctrlPr>
                        </m:sSubPr>
                        <m:e>
                          <m:r>
                            <a:rPr lang="en-IL" sz="2400">
                              <a:latin typeface="Cambria Math" panose="02040503050406030204" pitchFamily="18" charset="0"/>
                            </a:rPr>
                            <m:t>ℒ</m:t>
                          </m:r>
                        </m:e>
                        <m:sub>
                          <m:r>
                            <a:rPr lang="en-US" sz="2400" b="0" i="1" smtClean="0">
                              <a:latin typeface="Cambria Math" panose="02040503050406030204" pitchFamily="18" charset="0"/>
                            </a:rPr>
                            <m:t>𝛼</m:t>
                          </m:r>
                        </m:sub>
                      </m:sSub>
                      <m:r>
                        <a:rPr lang="en-US" sz="2400" b="0" i="0" smtClean="0">
                          <a:latin typeface="Cambria Math" panose="02040503050406030204" pitchFamily="18" charset="0"/>
                        </a:rPr>
                        <m:t>+</m:t>
                      </m:r>
                      <m:sSub>
                        <m:sSubPr>
                          <m:ctrlPr>
                            <a:rPr lang="en-US" sz="2400" b="0" i="0" smtClean="0">
                              <a:latin typeface="Cambria Math" panose="02040503050406030204" pitchFamily="18" charset="0"/>
                            </a:rPr>
                          </m:ctrlPr>
                        </m:sSubPr>
                        <m:e>
                          <m:r>
                            <a:rPr lang="en-IL" sz="2400">
                              <a:latin typeface="Cambria Math" panose="02040503050406030204" pitchFamily="18" charset="0"/>
                            </a:rPr>
                            <m:t>ℒ</m:t>
                          </m:r>
                        </m:e>
                        <m:sub>
                          <m:r>
                            <m:rPr>
                              <m:sty m:val="p"/>
                            </m:rPr>
                            <a:rPr lang="en-US" sz="2400" b="0" i="0" smtClean="0">
                              <a:latin typeface="Cambria Math" panose="02040503050406030204" pitchFamily="18" charset="0"/>
                            </a:rPr>
                            <m:t>pos</m:t>
                          </m:r>
                        </m:sub>
                      </m:sSub>
                      <m:r>
                        <a:rPr lang="en-US" sz="2400" b="0" i="0" smtClean="0">
                          <a:latin typeface="Cambria Math" panose="02040503050406030204" pitchFamily="18" charset="0"/>
                        </a:rPr>
                        <m:t>+</m:t>
                      </m:r>
                      <m:sSub>
                        <m:sSubPr>
                          <m:ctrlPr>
                            <a:rPr lang="en-US" sz="2400" b="0" i="0" smtClean="0">
                              <a:latin typeface="Cambria Math" panose="02040503050406030204" pitchFamily="18" charset="0"/>
                            </a:rPr>
                          </m:ctrlPr>
                        </m:sSubPr>
                        <m:e>
                          <m:r>
                            <a:rPr lang="en-IL" sz="2400">
                              <a:latin typeface="Cambria Math" panose="02040503050406030204" pitchFamily="18" charset="0"/>
                            </a:rPr>
                            <m:t>ℒ</m:t>
                          </m:r>
                        </m:e>
                        <m:sub>
                          <m:r>
                            <m:rPr>
                              <m:sty m:val="p"/>
                            </m:rPr>
                            <a:rPr lang="en-US" sz="2400" b="0" i="0" smtClean="0">
                              <a:latin typeface="Cambria Math" panose="02040503050406030204" pitchFamily="18" charset="0"/>
                            </a:rPr>
                            <m:t>neg</m:t>
                          </m:r>
                        </m:sub>
                      </m:sSub>
                      <m:r>
                        <a:rPr lang="en-US" sz="2400" b="0" i="0" smtClean="0">
                          <a:latin typeface="Cambria Math" panose="02040503050406030204" pitchFamily="18" charset="0"/>
                        </a:rPr>
                        <m:t>+</m:t>
                      </m:r>
                      <m:sSub>
                        <m:sSubPr>
                          <m:ctrlPr>
                            <a:rPr lang="en-US" sz="2400" b="0" i="0" smtClean="0">
                              <a:latin typeface="Cambria Math" panose="02040503050406030204" pitchFamily="18" charset="0"/>
                            </a:rPr>
                          </m:ctrlPr>
                        </m:sSubPr>
                        <m:e>
                          <m:r>
                            <a:rPr lang="en-IL" sz="2400">
                              <a:latin typeface="Cambria Math" panose="02040503050406030204" pitchFamily="18" charset="0"/>
                            </a:rPr>
                            <m:t>ℒ</m:t>
                          </m:r>
                        </m:e>
                        <m:sub>
                          <m:r>
                            <m:rPr>
                              <m:sty m:val="p"/>
                            </m:rPr>
                            <a:rPr lang="en-US" sz="2400" b="0" i="0" smtClean="0">
                              <a:latin typeface="Cambria Math" panose="02040503050406030204" pitchFamily="18" charset="0"/>
                            </a:rPr>
                            <m:t>y</m:t>
                          </m:r>
                        </m:sub>
                      </m:sSub>
                    </m:oMath>
                  </m:oMathPara>
                </a14:m>
                <a:endParaRPr lang="en-IL" sz="2400" dirty="0"/>
              </a:p>
            </p:txBody>
          </p:sp>
        </mc:Choice>
        <mc:Fallback>
          <p:sp>
            <p:nvSpPr>
              <p:cNvPr id="25" name="TextBox 24">
                <a:extLst>
                  <a:ext uri="{FF2B5EF4-FFF2-40B4-BE49-F238E27FC236}">
                    <a16:creationId xmlns:a16="http://schemas.microsoft.com/office/drawing/2014/main" id="{002FEE72-404C-5B0E-5087-C328EFF159C1}"/>
                  </a:ext>
                </a:extLst>
              </p:cNvPr>
              <p:cNvSpPr txBox="1">
                <a:spLocks noRot="1" noChangeAspect="1" noMove="1" noResize="1" noEditPoints="1" noAdjustHandles="1" noChangeArrowheads="1" noChangeShapeType="1" noTextEdit="1"/>
              </p:cNvSpPr>
              <p:nvPr/>
            </p:nvSpPr>
            <p:spPr>
              <a:xfrm>
                <a:off x="10086975" y="5139626"/>
                <a:ext cx="4543425" cy="496546"/>
              </a:xfrm>
              <a:prstGeom prst="rect">
                <a:avLst/>
              </a:prstGeom>
              <a:blipFill>
                <a:blip r:embed="rId4"/>
                <a:stretch>
                  <a:fillRect b="-6098"/>
                </a:stretch>
              </a:blipFill>
            </p:spPr>
            <p:txBody>
              <a:bodyPr/>
              <a:lstStyle/>
              <a:p>
                <a:r>
                  <a:rPr lang="en-IL">
                    <a:noFill/>
                  </a:rPr>
                  <a:t> </a:t>
                </a:r>
              </a:p>
            </p:txBody>
          </p:sp>
        </mc:Fallback>
      </mc:AlternateContent>
      <p:sp>
        <p:nvSpPr>
          <p:cNvPr id="27" name="TextBox 26">
            <a:extLst>
              <a:ext uri="{FF2B5EF4-FFF2-40B4-BE49-F238E27FC236}">
                <a16:creationId xmlns:a16="http://schemas.microsoft.com/office/drawing/2014/main" id="{E0131D49-77D7-A2EE-E98F-EA2F8769CFF7}"/>
              </a:ext>
            </a:extLst>
          </p:cNvPr>
          <p:cNvSpPr txBox="1"/>
          <p:nvPr/>
        </p:nvSpPr>
        <p:spPr>
          <a:xfrm>
            <a:off x="78304" y="1610018"/>
            <a:ext cx="13839004" cy="1231684"/>
          </a:xfrm>
          <a:prstGeom prst="rect">
            <a:avLst/>
          </a:prstGeom>
          <a:noFill/>
        </p:spPr>
        <p:txBody>
          <a:bodyPr wrap="square">
            <a:spAutoFit/>
          </a:bodyPr>
          <a:lstStyle/>
          <a:p>
            <a:pPr>
              <a:lnSpc>
                <a:spcPct val="150000"/>
              </a:lnSpc>
            </a:pPr>
            <a:r>
              <a:rPr lang="en-GB" sz="1700" dirty="0">
                <a:solidFill>
                  <a:srgbClr val="3B3535"/>
                </a:solidFill>
                <a:latin typeface="Sora Light" pitchFamily="34" charset="0"/>
                <a:cs typeface="Sora Light" pitchFamily="34" charset="-120"/>
              </a:rPr>
              <a:t>Negative sampling is a pivotal technique for training embeddings in dynamic networks, as it helps algorithms distinguish real connections from noise at each time step. By selectively sampling non-existent edges, it reduces computational overhead and enhances the model’s ability to capture evolving relationships.</a:t>
            </a:r>
            <a:endParaRPr lang="en-IL" sz="1700" dirty="0">
              <a:solidFill>
                <a:srgbClr val="3B3535"/>
              </a:solidFill>
              <a:latin typeface="Sora Light" pitchFamily="34" charset="0"/>
              <a:cs typeface="Sora Light" pitchFamily="34" charset="-120"/>
            </a:endParaRPr>
          </a:p>
        </p:txBody>
      </p:sp>
      <p:sp>
        <p:nvSpPr>
          <p:cNvPr id="28" name="Rectangle 27">
            <a:extLst>
              <a:ext uri="{FF2B5EF4-FFF2-40B4-BE49-F238E27FC236}">
                <a16:creationId xmlns:a16="http://schemas.microsoft.com/office/drawing/2014/main" id="{396EA002-752C-4F24-C8EE-0D6F0D4C0DC5}"/>
              </a:ext>
            </a:extLst>
          </p:cNvPr>
          <p:cNvSpPr/>
          <p:nvPr/>
        </p:nvSpPr>
        <p:spPr>
          <a:xfrm>
            <a:off x="1323975" y="4322201"/>
            <a:ext cx="1238250" cy="564124"/>
          </a:xfrm>
          <a:prstGeom prst="rect">
            <a:avLst/>
          </a:prstGeom>
          <a:solidFill>
            <a:srgbClr val="DBD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Citation </a:t>
            </a:r>
          </a:p>
          <a:p>
            <a:pPr algn="ctr"/>
            <a:r>
              <a:rPr lang="en-US" dirty="0">
                <a:solidFill>
                  <a:schemeClr val="tx1"/>
                </a:solidFill>
                <a:latin typeface="Times New Roman" panose="02020603050405020304" pitchFamily="18" charset="0"/>
                <a:cs typeface="Times New Roman" panose="02020603050405020304" pitchFamily="18" charset="0"/>
              </a:rPr>
              <a:t>Graph</a:t>
            </a:r>
            <a:endParaRPr lang="en-IL" dirty="0">
              <a:solidFill>
                <a:schemeClr val="tx1"/>
              </a:solidFill>
              <a:latin typeface="Times New Roman" panose="02020603050405020304" pitchFamily="18" charset="0"/>
              <a:cs typeface="Times New Roman" panose="02020603050405020304" pitchFamily="18" charset="0"/>
            </a:endParaRPr>
          </a:p>
        </p:txBody>
      </p:sp>
      <p:sp>
        <p:nvSpPr>
          <p:cNvPr id="29" name="Rectangle 28">
            <a:extLst>
              <a:ext uri="{FF2B5EF4-FFF2-40B4-BE49-F238E27FC236}">
                <a16:creationId xmlns:a16="http://schemas.microsoft.com/office/drawing/2014/main" id="{C049EC85-3876-2589-8426-678A0AD88216}"/>
              </a:ext>
            </a:extLst>
          </p:cNvPr>
          <p:cNvSpPr/>
          <p:nvPr/>
        </p:nvSpPr>
        <p:spPr>
          <a:xfrm>
            <a:off x="2781300" y="5387899"/>
            <a:ext cx="1238250" cy="564124"/>
          </a:xfrm>
          <a:prstGeom prst="rect">
            <a:avLst/>
          </a:prstGeom>
          <a:solidFill>
            <a:srgbClr val="DBD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0" name="Rectangle 29">
            <a:extLst>
              <a:ext uri="{FF2B5EF4-FFF2-40B4-BE49-F238E27FC236}">
                <a16:creationId xmlns:a16="http://schemas.microsoft.com/office/drawing/2014/main" id="{882F77E1-8570-CEA4-3635-86B57C974BB9}"/>
              </a:ext>
            </a:extLst>
          </p:cNvPr>
          <p:cNvSpPr/>
          <p:nvPr/>
        </p:nvSpPr>
        <p:spPr>
          <a:xfrm>
            <a:off x="3007331" y="5317325"/>
            <a:ext cx="5847388" cy="564124"/>
          </a:xfrm>
          <a:prstGeom prst="rect">
            <a:avLst/>
          </a:prstGeom>
          <a:solidFill>
            <a:srgbClr val="DBD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Citation Graph Representation Learning Framework </a:t>
            </a:r>
          </a:p>
        </p:txBody>
      </p:sp>
      <p:sp>
        <p:nvSpPr>
          <p:cNvPr id="31" name="Rectangle 30">
            <a:extLst>
              <a:ext uri="{FF2B5EF4-FFF2-40B4-BE49-F238E27FC236}">
                <a16:creationId xmlns:a16="http://schemas.microsoft.com/office/drawing/2014/main" id="{545DE35E-7185-30CA-F531-C1F862F59014}"/>
              </a:ext>
            </a:extLst>
          </p:cNvPr>
          <p:cNvSpPr/>
          <p:nvPr/>
        </p:nvSpPr>
        <p:spPr>
          <a:xfrm>
            <a:off x="6380252" y="4959471"/>
            <a:ext cx="3678204" cy="400891"/>
          </a:xfrm>
          <a:prstGeom prst="rect">
            <a:avLst/>
          </a:prstGeom>
          <a:solidFill>
            <a:srgbClr val="DBD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Times New Roman" panose="02020603050405020304" pitchFamily="18" charset="0"/>
                <a:cs typeface="Times New Roman" panose="02020603050405020304" pitchFamily="18" charset="0"/>
              </a:rPr>
              <a:t>Citation Graph Embedding Model </a:t>
            </a:r>
          </a:p>
        </p:txBody>
      </p:sp>
    </p:spTree>
    <p:extLst>
      <p:ext uri="{BB962C8B-B14F-4D97-AF65-F5344CB8AC3E}">
        <p14:creationId xmlns:p14="http://schemas.microsoft.com/office/powerpoint/2010/main" val="3912524239"/>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BD5D9-40C2-CA9E-2C42-ECD76EC58C13}"/>
            </a:ext>
          </a:extLst>
        </p:cNvPr>
        <p:cNvGrpSpPr/>
        <p:nvPr/>
      </p:nvGrpSpPr>
      <p:grpSpPr>
        <a:xfrm>
          <a:off x="0" y="0"/>
          <a:ext cx="0" cy="0"/>
          <a:chOff x="0" y="0"/>
          <a:chExt cx="0" cy="0"/>
        </a:xfrm>
      </p:grpSpPr>
      <p:sp>
        <p:nvSpPr>
          <p:cNvPr id="3" name="Shape 1">
            <a:extLst>
              <a:ext uri="{FF2B5EF4-FFF2-40B4-BE49-F238E27FC236}">
                <a16:creationId xmlns:a16="http://schemas.microsoft.com/office/drawing/2014/main" id="{4D4813FE-9B3F-4F1F-74CE-19FC01BE830D}"/>
              </a:ext>
            </a:extLst>
          </p:cNvPr>
          <p:cNvSpPr/>
          <p:nvPr/>
        </p:nvSpPr>
        <p:spPr>
          <a:xfrm>
            <a:off x="7307579" y="2069880"/>
            <a:ext cx="45719" cy="4932760"/>
          </a:xfrm>
          <a:prstGeom prst="roundRect">
            <a:avLst>
              <a:gd name="adj" fmla="val 410222"/>
            </a:avLst>
          </a:prstGeom>
          <a:solidFill>
            <a:srgbClr val="BBC2DC"/>
          </a:solidFill>
          <a:ln/>
        </p:spPr>
        <p:txBody>
          <a:bodyPr/>
          <a:lstStyle/>
          <a:p>
            <a:endParaRPr lang="en-IL"/>
          </a:p>
        </p:txBody>
      </p:sp>
      <p:sp>
        <p:nvSpPr>
          <p:cNvPr id="4" name="Shape 2">
            <a:extLst>
              <a:ext uri="{FF2B5EF4-FFF2-40B4-BE49-F238E27FC236}">
                <a16:creationId xmlns:a16="http://schemas.microsoft.com/office/drawing/2014/main" id="{E1C05A8D-0F8D-FDAB-7005-D5B120E0A6E9}"/>
              </a:ext>
            </a:extLst>
          </p:cNvPr>
          <p:cNvSpPr/>
          <p:nvPr/>
        </p:nvSpPr>
        <p:spPr>
          <a:xfrm>
            <a:off x="6642140" y="2397064"/>
            <a:ext cx="520898" cy="15240"/>
          </a:xfrm>
          <a:prstGeom prst="roundRect">
            <a:avLst>
              <a:gd name="adj" fmla="val 410222"/>
            </a:avLst>
          </a:prstGeom>
          <a:solidFill>
            <a:srgbClr val="BBC2DC"/>
          </a:solidFill>
          <a:ln/>
        </p:spPr>
        <p:txBody>
          <a:bodyPr/>
          <a:lstStyle/>
          <a:p>
            <a:endParaRPr lang="en-IL"/>
          </a:p>
        </p:txBody>
      </p:sp>
      <p:sp>
        <p:nvSpPr>
          <p:cNvPr id="5" name="Shape 3">
            <a:extLst>
              <a:ext uri="{FF2B5EF4-FFF2-40B4-BE49-F238E27FC236}">
                <a16:creationId xmlns:a16="http://schemas.microsoft.com/office/drawing/2014/main" id="{212A46B6-146D-3ABB-D8A7-C38C949BA4F4}"/>
              </a:ext>
            </a:extLst>
          </p:cNvPr>
          <p:cNvSpPr/>
          <p:nvPr/>
        </p:nvSpPr>
        <p:spPr>
          <a:xfrm>
            <a:off x="7147798" y="2237282"/>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6" name="Text 4">
            <a:extLst>
              <a:ext uri="{FF2B5EF4-FFF2-40B4-BE49-F238E27FC236}">
                <a16:creationId xmlns:a16="http://schemas.microsoft.com/office/drawing/2014/main" id="{305C1CD0-1192-583C-84D6-3D016D5099FC}"/>
              </a:ext>
            </a:extLst>
          </p:cNvPr>
          <p:cNvSpPr/>
          <p:nvPr/>
        </p:nvSpPr>
        <p:spPr>
          <a:xfrm>
            <a:off x="7269004" y="2287169"/>
            <a:ext cx="92392"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1</a:t>
            </a:r>
            <a:endParaRPr lang="en-US" sz="1850" dirty="0"/>
          </a:p>
        </p:txBody>
      </p:sp>
      <p:sp>
        <p:nvSpPr>
          <p:cNvPr id="7" name="Text 5">
            <a:extLst>
              <a:ext uri="{FF2B5EF4-FFF2-40B4-BE49-F238E27FC236}">
                <a16:creationId xmlns:a16="http://schemas.microsoft.com/office/drawing/2014/main" id="{E548E152-12B9-445D-034C-C7F8D24794B3}"/>
              </a:ext>
            </a:extLst>
          </p:cNvPr>
          <p:cNvSpPr/>
          <p:nvPr/>
        </p:nvSpPr>
        <p:spPr>
          <a:xfrm>
            <a:off x="4538067" y="2218708"/>
            <a:ext cx="1958459"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Introduction</a:t>
            </a:r>
            <a:endParaRPr lang="en-US" sz="1500" dirty="0"/>
          </a:p>
        </p:txBody>
      </p:sp>
      <p:sp>
        <p:nvSpPr>
          <p:cNvPr id="8" name="Shape 6">
            <a:extLst>
              <a:ext uri="{FF2B5EF4-FFF2-40B4-BE49-F238E27FC236}">
                <a16:creationId xmlns:a16="http://schemas.microsoft.com/office/drawing/2014/main" id="{B281A350-6849-AA97-28EC-80A5EBFA016E}"/>
              </a:ext>
            </a:extLst>
          </p:cNvPr>
          <p:cNvSpPr/>
          <p:nvPr/>
        </p:nvSpPr>
        <p:spPr>
          <a:xfrm>
            <a:off x="7467362" y="3141205"/>
            <a:ext cx="520898" cy="15240"/>
          </a:xfrm>
          <a:prstGeom prst="roundRect">
            <a:avLst>
              <a:gd name="adj" fmla="val 410222"/>
            </a:avLst>
          </a:prstGeom>
          <a:solidFill>
            <a:srgbClr val="BBC2DC"/>
          </a:solidFill>
          <a:ln/>
        </p:spPr>
        <p:txBody>
          <a:bodyPr/>
          <a:lstStyle/>
          <a:p>
            <a:endParaRPr lang="en-IL"/>
          </a:p>
        </p:txBody>
      </p:sp>
      <p:sp>
        <p:nvSpPr>
          <p:cNvPr id="9" name="Shape 7">
            <a:extLst>
              <a:ext uri="{FF2B5EF4-FFF2-40B4-BE49-F238E27FC236}">
                <a16:creationId xmlns:a16="http://schemas.microsoft.com/office/drawing/2014/main" id="{31C705F3-2C8B-13FE-6BCC-F5B9BE8A4BD8}"/>
              </a:ext>
            </a:extLst>
          </p:cNvPr>
          <p:cNvSpPr/>
          <p:nvPr/>
        </p:nvSpPr>
        <p:spPr>
          <a:xfrm>
            <a:off x="7147798" y="2981423"/>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0" name="Text 8">
            <a:extLst>
              <a:ext uri="{FF2B5EF4-FFF2-40B4-BE49-F238E27FC236}">
                <a16:creationId xmlns:a16="http://schemas.microsoft.com/office/drawing/2014/main" id="{0EA94A9A-D9EF-2386-0B83-7D19ECC3F64F}"/>
              </a:ext>
            </a:extLst>
          </p:cNvPr>
          <p:cNvSpPr/>
          <p:nvPr/>
        </p:nvSpPr>
        <p:spPr>
          <a:xfrm>
            <a:off x="7245072" y="3031310"/>
            <a:ext cx="140256"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2</a:t>
            </a:r>
            <a:endParaRPr lang="en-US" sz="1850" dirty="0"/>
          </a:p>
        </p:txBody>
      </p:sp>
      <p:sp>
        <p:nvSpPr>
          <p:cNvPr id="11" name="Text 9">
            <a:extLst>
              <a:ext uri="{FF2B5EF4-FFF2-40B4-BE49-F238E27FC236}">
                <a16:creationId xmlns:a16="http://schemas.microsoft.com/office/drawing/2014/main" id="{0B169077-4336-4F95-03E2-FF0A150EE0EE}"/>
              </a:ext>
            </a:extLst>
          </p:cNvPr>
          <p:cNvSpPr/>
          <p:nvPr/>
        </p:nvSpPr>
        <p:spPr>
          <a:xfrm>
            <a:off x="8133874" y="2962849"/>
            <a:ext cx="3047524" cy="244793"/>
          </a:xfrm>
          <a:prstGeom prst="rect">
            <a:avLst/>
          </a:prstGeom>
          <a:noFill/>
          <a:ln/>
        </p:spPr>
        <p:txBody>
          <a:bodyPr wrap="none" lIns="0" tIns="0" rIns="0" bIns="0" rtlCol="0" anchor="t"/>
          <a:lstStyle/>
          <a:p>
            <a:pPr marL="0" indent="0" algn="l">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Motivation</a:t>
            </a:r>
            <a:endParaRPr lang="en-US" sz="1500" dirty="0"/>
          </a:p>
        </p:txBody>
      </p:sp>
      <p:sp>
        <p:nvSpPr>
          <p:cNvPr id="12" name="Shape 10">
            <a:extLst>
              <a:ext uri="{FF2B5EF4-FFF2-40B4-BE49-F238E27FC236}">
                <a16:creationId xmlns:a16="http://schemas.microsoft.com/office/drawing/2014/main" id="{E45ECD41-B1E5-D156-1C2D-725A0E39B8BE}"/>
              </a:ext>
            </a:extLst>
          </p:cNvPr>
          <p:cNvSpPr/>
          <p:nvPr/>
        </p:nvSpPr>
        <p:spPr>
          <a:xfrm>
            <a:off x="6642140" y="3810931"/>
            <a:ext cx="520898" cy="15240"/>
          </a:xfrm>
          <a:prstGeom prst="roundRect">
            <a:avLst>
              <a:gd name="adj" fmla="val 410222"/>
            </a:avLst>
          </a:prstGeom>
          <a:solidFill>
            <a:srgbClr val="BBC2DC"/>
          </a:solidFill>
          <a:ln/>
        </p:spPr>
        <p:txBody>
          <a:bodyPr/>
          <a:lstStyle/>
          <a:p>
            <a:endParaRPr lang="en-IL"/>
          </a:p>
        </p:txBody>
      </p:sp>
      <p:sp>
        <p:nvSpPr>
          <p:cNvPr id="13" name="Shape 11">
            <a:extLst>
              <a:ext uri="{FF2B5EF4-FFF2-40B4-BE49-F238E27FC236}">
                <a16:creationId xmlns:a16="http://schemas.microsoft.com/office/drawing/2014/main" id="{6F44E5FE-0C65-7334-CB30-384D8BF62944}"/>
              </a:ext>
            </a:extLst>
          </p:cNvPr>
          <p:cNvSpPr/>
          <p:nvPr/>
        </p:nvSpPr>
        <p:spPr>
          <a:xfrm>
            <a:off x="7147798" y="3651149"/>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4" name="Text 12">
            <a:extLst>
              <a:ext uri="{FF2B5EF4-FFF2-40B4-BE49-F238E27FC236}">
                <a16:creationId xmlns:a16="http://schemas.microsoft.com/office/drawing/2014/main" id="{65657F52-267B-2B05-26D4-E8F551241340}"/>
              </a:ext>
            </a:extLst>
          </p:cNvPr>
          <p:cNvSpPr/>
          <p:nvPr/>
        </p:nvSpPr>
        <p:spPr>
          <a:xfrm>
            <a:off x="7244953" y="3701036"/>
            <a:ext cx="140494"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3</a:t>
            </a:r>
            <a:endParaRPr lang="en-US" sz="1850" dirty="0"/>
          </a:p>
        </p:txBody>
      </p:sp>
      <p:sp>
        <p:nvSpPr>
          <p:cNvPr id="15" name="Text 13">
            <a:extLst>
              <a:ext uri="{FF2B5EF4-FFF2-40B4-BE49-F238E27FC236}">
                <a16:creationId xmlns:a16="http://schemas.microsoft.com/office/drawing/2014/main" id="{393B5C19-033B-EB74-37D6-17D95A85E8F6}"/>
              </a:ext>
            </a:extLst>
          </p:cNvPr>
          <p:cNvSpPr/>
          <p:nvPr/>
        </p:nvSpPr>
        <p:spPr>
          <a:xfrm>
            <a:off x="3708202" y="3632575"/>
            <a:ext cx="2788325"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Research Objectives</a:t>
            </a:r>
            <a:endParaRPr lang="en-US" sz="1500" dirty="0"/>
          </a:p>
        </p:txBody>
      </p:sp>
      <p:sp>
        <p:nvSpPr>
          <p:cNvPr id="16" name="Shape 14">
            <a:extLst>
              <a:ext uri="{FF2B5EF4-FFF2-40B4-BE49-F238E27FC236}">
                <a16:creationId xmlns:a16="http://schemas.microsoft.com/office/drawing/2014/main" id="{2F5669A7-BB84-F29D-B3B2-D2895FF6F653}"/>
              </a:ext>
            </a:extLst>
          </p:cNvPr>
          <p:cNvSpPr/>
          <p:nvPr/>
        </p:nvSpPr>
        <p:spPr>
          <a:xfrm>
            <a:off x="7467362" y="4480777"/>
            <a:ext cx="520898" cy="15240"/>
          </a:xfrm>
          <a:prstGeom prst="roundRect">
            <a:avLst>
              <a:gd name="adj" fmla="val 410222"/>
            </a:avLst>
          </a:prstGeom>
          <a:solidFill>
            <a:srgbClr val="BBC2DC"/>
          </a:solidFill>
          <a:ln/>
        </p:spPr>
        <p:txBody>
          <a:bodyPr/>
          <a:lstStyle/>
          <a:p>
            <a:endParaRPr lang="en-IL"/>
          </a:p>
        </p:txBody>
      </p:sp>
      <p:sp>
        <p:nvSpPr>
          <p:cNvPr id="17" name="Shape 15">
            <a:extLst>
              <a:ext uri="{FF2B5EF4-FFF2-40B4-BE49-F238E27FC236}">
                <a16:creationId xmlns:a16="http://schemas.microsoft.com/office/drawing/2014/main" id="{9F56591B-3F3B-0F09-C13A-8E370D5E0F78}"/>
              </a:ext>
            </a:extLst>
          </p:cNvPr>
          <p:cNvSpPr/>
          <p:nvPr/>
        </p:nvSpPr>
        <p:spPr>
          <a:xfrm>
            <a:off x="7147798" y="4320995"/>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8" name="Text 16">
            <a:extLst>
              <a:ext uri="{FF2B5EF4-FFF2-40B4-BE49-F238E27FC236}">
                <a16:creationId xmlns:a16="http://schemas.microsoft.com/office/drawing/2014/main" id="{F5B2723B-1F13-8629-3F72-3A788D2D9284}"/>
              </a:ext>
            </a:extLst>
          </p:cNvPr>
          <p:cNvSpPr/>
          <p:nvPr/>
        </p:nvSpPr>
        <p:spPr>
          <a:xfrm>
            <a:off x="7244358" y="4370882"/>
            <a:ext cx="141684"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4</a:t>
            </a:r>
            <a:endParaRPr lang="en-US" sz="1850" dirty="0"/>
          </a:p>
        </p:txBody>
      </p:sp>
      <p:sp>
        <p:nvSpPr>
          <p:cNvPr id="19" name="Text 17">
            <a:extLst>
              <a:ext uri="{FF2B5EF4-FFF2-40B4-BE49-F238E27FC236}">
                <a16:creationId xmlns:a16="http://schemas.microsoft.com/office/drawing/2014/main" id="{C5135DB7-ABEC-40CD-E735-44349838B3EF}"/>
              </a:ext>
            </a:extLst>
          </p:cNvPr>
          <p:cNvSpPr/>
          <p:nvPr/>
        </p:nvSpPr>
        <p:spPr>
          <a:xfrm>
            <a:off x="8133874" y="4302421"/>
            <a:ext cx="2271593" cy="244793"/>
          </a:xfrm>
          <a:prstGeom prst="rect">
            <a:avLst/>
          </a:prstGeom>
          <a:noFill/>
          <a:ln/>
        </p:spPr>
        <p:txBody>
          <a:bodyPr wrap="none" lIns="0" tIns="0" rIns="0" bIns="0" rtlCol="0" anchor="t"/>
          <a:lstStyle/>
          <a:p>
            <a:pPr marL="0" indent="0" algn="l">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Background</a:t>
            </a:r>
            <a:endParaRPr lang="en-US" sz="1500" dirty="0"/>
          </a:p>
        </p:txBody>
      </p:sp>
      <p:sp>
        <p:nvSpPr>
          <p:cNvPr id="20" name="Shape 18">
            <a:extLst>
              <a:ext uri="{FF2B5EF4-FFF2-40B4-BE49-F238E27FC236}">
                <a16:creationId xmlns:a16="http://schemas.microsoft.com/office/drawing/2014/main" id="{D2D1612B-A6D9-3B64-6C52-210C0095C9AF}"/>
              </a:ext>
            </a:extLst>
          </p:cNvPr>
          <p:cNvSpPr/>
          <p:nvPr/>
        </p:nvSpPr>
        <p:spPr>
          <a:xfrm>
            <a:off x="6642140" y="5150622"/>
            <a:ext cx="520898" cy="15240"/>
          </a:xfrm>
          <a:prstGeom prst="roundRect">
            <a:avLst>
              <a:gd name="adj" fmla="val 410222"/>
            </a:avLst>
          </a:prstGeom>
          <a:solidFill>
            <a:srgbClr val="BBC2DC"/>
          </a:solidFill>
          <a:ln/>
        </p:spPr>
        <p:txBody>
          <a:bodyPr/>
          <a:lstStyle/>
          <a:p>
            <a:endParaRPr lang="en-IL"/>
          </a:p>
        </p:txBody>
      </p:sp>
      <p:sp>
        <p:nvSpPr>
          <p:cNvPr id="21" name="Shape 19">
            <a:extLst>
              <a:ext uri="{FF2B5EF4-FFF2-40B4-BE49-F238E27FC236}">
                <a16:creationId xmlns:a16="http://schemas.microsoft.com/office/drawing/2014/main" id="{E1742672-F417-A5F7-1524-3227FE331D3B}"/>
              </a:ext>
            </a:extLst>
          </p:cNvPr>
          <p:cNvSpPr/>
          <p:nvPr/>
        </p:nvSpPr>
        <p:spPr>
          <a:xfrm>
            <a:off x="7147798" y="4990840"/>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22" name="Text 20">
            <a:extLst>
              <a:ext uri="{FF2B5EF4-FFF2-40B4-BE49-F238E27FC236}">
                <a16:creationId xmlns:a16="http://schemas.microsoft.com/office/drawing/2014/main" id="{919EE07D-D59E-BD82-E992-84549D4C5E92}"/>
              </a:ext>
            </a:extLst>
          </p:cNvPr>
          <p:cNvSpPr/>
          <p:nvPr/>
        </p:nvSpPr>
        <p:spPr>
          <a:xfrm>
            <a:off x="7241977" y="5040728"/>
            <a:ext cx="146447"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5</a:t>
            </a:r>
            <a:endParaRPr lang="en-US" sz="1850" dirty="0"/>
          </a:p>
        </p:txBody>
      </p:sp>
      <p:sp>
        <p:nvSpPr>
          <p:cNvPr id="23" name="Text 21">
            <a:extLst>
              <a:ext uri="{FF2B5EF4-FFF2-40B4-BE49-F238E27FC236}">
                <a16:creationId xmlns:a16="http://schemas.microsoft.com/office/drawing/2014/main" id="{0123B494-3A2E-9220-8A43-298573735BEF}"/>
              </a:ext>
            </a:extLst>
          </p:cNvPr>
          <p:cNvSpPr/>
          <p:nvPr/>
        </p:nvSpPr>
        <p:spPr>
          <a:xfrm>
            <a:off x="3669863" y="4972267"/>
            <a:ext cx="2826663" cy="244793"/>
          </a:xfrm>
          <a:prstGeom prst="rect">
            <a:avLst/>
          </a:prstGeom>
          <a:noFill/>
          <a:ln/>
        </p:spPr>
        <p:txBody>
          <a:bodyPr wrap="none" lIns="0" tIns="0" rIns="0" bIns="0" rtlCol="0" anchor="t"/>
          <a:lstStyle/>
          <a:p>
            <a:pPr marL="0" indent="0" algn="r">
              <a:lnSpc>
                <a:spcPts val="1900"/>
              </a:lnSpc>
              <a:buNone/>
            </a:pPr>
            <a:r>
              <a:rPr lang="en-US" sz="1500" dirty="0">
                <a:solidFill>
                  <a:srgbClr val="FF0000"/>
                </a:solidFill>
                <a:latin typeface="Alexandria Semi Bold" pitchFamily="34" charset="0"/>
                <a:ea typeface="Alexandria Semi Bold" pitchFamily="34" charset="-122"/>
                <a:cs typeface="Alexandria Semi Bold" pitchFamily="34" charset="-120"/>
              </a:rPr>
              <a:t>Approach</a:t>
            </a:r>
            <a:endParaRPr lang="en-US" sz="1500" dirty="0">
              <a:solidFill>
                <a:srgbClr val="FF0000"/>
              </a:solidFill>
            </a:endParaRPr>
          </a:p>
        </p:txBody>
      </p:sp>
      <p:sp>
        <p:nvSpPr>
          <p:cNvPr id="24" name="Shape 22">
            <a:extLst>
              <a:ext uri="{FF2B5EF4-FFF2-40B4-BE49-F238E27FC236}">
                <a16:creationId xmlns:a16="http://schemas.microsoft.com/office/drawing/2014/main" id="{37F5D54E-E6DC-B5D0-5B05-FFAC8DFD9D53}"/>
              </a:ext>
            </a:extLst>
          </p:cNvPr>
          <p:cNvSpPr/>
          <p:nvPr/>
        </p:nvSpPr>
        <p:spPr>
          <a:xfrm>
            <a:off x="7467362" y="5820468"/>
            <a:ext cx="520898" cy="15240"/>
          </a:xfrm>
          <a:prstGeom prst="roundRect">
            <a:avLst>
              <a:gd name="adj" fmla="val 410222"/>
            </a:avLst>
          </a:prstGeom>
          <a:solidFill>
            <a:srgbClr val="BBC2DC"/>
          </a:solidFill>
          <a:ln/>
        </p:spPr>
        <p:txBody>
          <a:bodyPr/>
          <a:lstStyle/>
          <a:p>
            <a:endParaRPr lang="en-IL"/>
          </a:p>
        </p:txBody>
      </p:sp>
      <p:sp>
        <p:nvSpPr>
          <p:cNvPr id="25" name="Shape 23">
            <a:extLst>
              <a:ext uri="{FF2B5EF4-FFF2-40B4-BE49-F238E27FC236}">
                <a16:creationId xmlns:a16="http://schemas.microsoft.com/office/drawing/2014/main" id="{86A162D5-1934-57CA-33F6-F4D5A64748AC}"/>
              </a:ext>
            </a:extLst>
          </p:cNvPr>
          <p:cNvSpPr/>
          <p:nvPr/>
        </p:nvSpPr>
        <p:spPr>
          <a:xfrm>
            <a:off x="7147798" y="5660686"/>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26" name="Text 24">
            <a:extLst>
              <a:ext uri="{FF2B5EF4-FFF2-40B4-BE49-F238E27FC236}">
                <a16:creationId xmlns:a16="http://schemas.microsoft.com/office/drawing/2014/main" id="{63AA8966-C8B6-5AD3-1745-A0018CA56416}"/>
              </a:ext>
            </a:extLst>
          </p:cNvPr>
          <p:cNvSpPr/>
          <p:nvPr/>
        </p:nvSpPr>
        <p:spPr>
          <a:xfrm>
            <a:off x="7240905" y="5710573"/>
            <a:ext cx="148471"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6</a:t>
            </a:r>
            <a:endParaRPr lang="en-US" sz="1850" dirty="0"/>
          </a:p>
        </p:txBody>
      </p:sp>
      <p:sp>
        <p:nvSpPr>
          <p:cNvPr id="27" name="Text 25">
            <a:extLst>
              <a:ext uri="{FF2B5EF4-FFF2-40B4-BE49-F238E27FC236}">
                <a16:creationId xmlns:a16="http://schemas.microsoft.com/office/drawing/2014/main" id="{26075865-E781-CF21-5879-909230D993DF}"/>
              </a:ext>
            </a:extLst>
          </p:cNvPr>
          <p:cNvSpPr/>
          <p:nvPr/>
        </p:nvSpPr>
        <p:spPr>
          <a:xfrm>
            <a:off x="8133874" y="5642112"/>
            <a:ext cx="1958459" cy="244793"/>
          </a:xfrm>
          <a:prstGeom prst="rect">
            <a:avLst/>
          </a:prstGeom>
          <a:noFill/>
          <a:ln/>
        </p:spPr>
        <p:txBody>
          <a:bodyPr wrap="none" lIns="0" tIns="0" rIns="0" bIns="0" rtlCol="0" anchor="t"/>
          <a:lstStyle/>
          <a:p>
            <a:pPr marL="0" indent="0" algn="l">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Model Flowchart</a:t>
            </a:r>
            <a:endParaRPr lang="en-US" sz="1500" dirty="0"/>
          </a:p>
        </p:txBody>
      </p:sp>
      <p:sp>
        <p:nvSpPr>
          <p:cNvPr id="28" name="Text 26">
            <a:extLst>
              <a:ext uri="{FF2B5EF4-FFF2-40B4-BE49-F238E27FC236}">
                <a16:creationId xmlns:a16="http://schemas.microsoft.com/office/drawing/2014/main" id="{B88B968D-1E49-8AC6-3B25-4F5016B0196E}"/>
              </a:ext>
            </a:extLst>
          </p:cNvPr>
          <p:cNvSpPr/>
          <p:nvPr/>
        </p:nvSpPr>
        <p:spPr>
          <a:xfrm>
            <a:off x="8133874" y="5102900"/>
            <a:ext cx="5975628" cy="238125"/>
          </a:xfrm>
          <a:prstGeom prst="rect">
            <a:avLst/>
          </a:prstGeom>
          <a:noFill/>
          <a:ln/>
        </p:spPr>
        <p:txBody>
          <a:bodyPr wrap="none" lIns="0" tIns="0" rIns="0" bIns="0" rtlCol="0" anchor="t"/>
          <a:lstStyle/>
          <a:p>
            <a:pPr marL="0" indent="0" algn="l">
              <a:lnSpc>
                <a:spcPts val="1850"/>
              </a:lnSpc>
              <a:buNone/>
            </a:pPr>
            <a:endParaRPr lang="en-US" sz="1150" dirty="0"/>
          </a:p>
        </p:txBody>
      </p:sp>
      <p:sp>
        <p:nvSpPr>
          <p:cNvPr id="29" name="Shape 27">
            <a:extLst>
              <a:ext uri="{FF2B5EF4-FFF2-40B4-BE49-F238E27FC236}">
                <a16:creationId xmlns:a16="http://schemas.microsoft.com/office/drawing/2014/main" id="{FAFBA2A3-6CDE-EE0E-4A5E-D6289FF371C3}"/>
              </a:ext>
            </a:extLst>
          </p:cNvPr>
          <p:cNvSpPr/>
          <p:nvPr/>
        </p:nvSpPr>
        <p:spPr>
          <a:xfrm>
            <a:off x="6642140" y="6490314"/>
            <a:ext cx="520898" cy="15240"/>
          </a:xfrm>
          <a:prstGeom prst="roundRect">
            <a:avLst>
              <a:gd name="adj" fmla="val 410222"/>
            </a:avLst>
          </a:prstGeom>
          <a:solidFill>
            <a:srgbClr val="BBC2DC"/>
          </a:solidFill>
          <a:ln/>
        </p:spPr>
        <p:txBody>
          <a:bodyPr/>
          <a:lstStyle/>
          <a:p>
            <a:endParaRPr lang="en-IL"/>
          </a:p>
        </p:txBody>
      </p:sp>
      <p:sp>
        <p:nvSpPr>
          <p:cNvPr id="30" name="Shape 28">
            <a:extLst>
              <a:ext uri="{FF2B5EF4-FFF2-40B4-BE49-F238E27FC236}">
                <a16:creationId xmlns:a16="http://schemas.microsoft.com/office/drawing/2014/main" id="{B4B8BAAD-F2CB-6B48-F1E0-FEE851C06A21}"/>
              </a:ext>
            </a:extLst>
          </p:cNvPr>
          <p:cNvSpPr/>
          <p:nvPr/>
        </p:nvSpPr>
        <p:spPr>
          <a:xfrm>
            <a:off x="7147798" y="6330532"/>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31" name="Text 29">
            <a:extLst>
              <a:ext uri="{FF2B5EF4-FFF2-40B4-BE49-F238E27FC236}">
                <a16:creationId xmlns:a16="http://schemas.microsoft.com/office/drawing/2014/main" id="{9C5F1431-939F-4235-2CE1-553614722E72}"/>
              </a:ext>
            </a:extLst>
          </p:cNvPr>
          <p:cNvSpPr/>
          <p:nvPr/>
        </p:nvSpPr>
        <p:spPr>
          <a:xfrm>
            <a:off x="7246739" y="6380419"/>
            <a:ext cx="136803"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7</a:t>
            </a:r>
            <a:endParaRPr lang="en-US" sz="1850" dirty="0"/>
          </a:p>
        </p:txBody>
      </p:sp>
      <p:sp>
        <p:nvSpPr>
          <p:cNvPr id="32" name="Text 30">
            <a:extLst>
              <a:ext uri="{FF2B5EF4-FFF2-40B4-BE49-F238E27FC236}">
                <a16:creationId xmlns:a16="http://schemas.microsoft.com/office/drawing/2014/main" id="{4E33A25D-47F6-0F30-1BAC-B83A9B469993}"/>
              </a:ext>
            </a:extLst>
          </p:cNvPr>
          <p:cNvSpPr/>
          <p:nvPr/>
        </p:nvSpPr>
        <p:spPr>
          <a:xfrm>
            <a:off x="4538067" y="6311958"/>
            <a:ext cx="1958459"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Conclusion</a:t>
            </a:r>
            <a:endParaRPr lang="en-US" sz="1500" dirty="0"/>
          </a:p>
        </p:txBody>
      </p:sp>
      <p:sp>
        <p:nvSpPr>
          <p:cNvPr id="33" name="Text 31">
            <a:extLst>
              <a:ext uri="{FF2B5EF4-FFF2-40B4-BE49-F238E27FC236}">
                <a16:creationId xmlns:a16="http://schemas.microsoft.com/office/drawing/2014/main" id="{197FAADB-37F9-3D62-C1A0-8E001EFC22BC}"/>
              </a:ext>
            </a:extLst>
          </p:cNvPr>
          <p:cNvSpPr/>
          <p:nvPr/>
        </p:nvSpPr>
        <p:spPr>
          <a:xfrm>
            <a:off x="520898" y="5772745"/>
            <a:ext cx="5975628" cy="238125"/>
          </a:xfrm>
          <a:prstGeom prst="rect">
            <a:avLst/>
          </a:prstGeom>
          <a:noFill/>
          <a:ln/>
        </p:spPr>
        <p:txBody>
          <a:bodyPr wrap="none" lIns="0" tIns="0" rIns="0" bIns="0" rtlCol="0" anchor="t"/>
          <a:lstStyle/>
          <a:p>
            <a:pPr marL="0" indent="0" algn="r">
              <a:lnSpc>
                <a:spcPts val="1850"/>
              </a:lnSpc>
              <a:buNone/>
            </a:pPr>
            <a:endParaRPr lang="en-US" sz="1150" dirty="0"/>
          </a:p>
        </p:txBody>
      </p:sp>
      <p:sp>
        <p:nvSpPr>
          <p:cNvPr id="38" name="Text 36">
            <a:extLst>
              <a:ext uri="{FF2B5EF4-FFF2-40B4-BE49-F238E27FC236}">
                <a16:creationId xmlns:a16="http://schemas.microsoft.com/office/drawing/2014/main" id="{78EFAF99-02EC-E341-4F42-935880F6064F}"/>
              </a:ext>
            </a:extLst>
          </p:cNvPr>
          <p:cNvSpPr/>
          <p:nvPr/>
        </p:nvSpPr>
        <p:spPr>
          <a:xfrm>
            <a:off x="8133874" y="6442591"/>
            <a:ext cx="5975628" cy="238125"/>
          </a:xfrm>
          <a:prstGeom prst="rect">
            <a:avLst/>
          </a:prstGeom>
          <a:noFill/>
          <a:ln/>
        </p:spPr>
        <p:txBody>
          <a:bodyPr wrap="none" lIns="0" tIns="0" rIns="0" bIns="0" rtlCol="0" anchor="t"/>
          <a:lstStyle/>
          <a:p>
            <a:pPr marL="0" indent="0" algn="l">
              <a:lnSpc>
                <a:spcPts val="1850"/>
              </a:lnSpc>
              <a:buNone/>
            </a:pPr>
            <a:endParaRPr lang="en-US" sz="1150" dirty="0"/>
          </a:p>
        </p:txBody>
      </p:sp>
      <p:sp>
        <p:nvSpPr>
          <p:cNvPr id="43" name="Text 41">
            <a:extLst>
              <a:ext uri="{FF2B5EF4-FFF2-40B4-BE49-F238E27FC236}">
                <a16:creationId xmlns:a16="http://schemas.microsoft.com/office/drawing/2014/main" id="{BA902B9F-860E-39D0-4D14-A78CCEC5EA61}"/>
              </a:ext>
            </a:extLst>
          </p:cNvPr>
          <p:cNvSpPr/>
          <p:nvPr/>
        </p:nvSpPr>
        <p:spPr>
          <a:xfrm>
            <a:off x="520898" y="7112437"/>
            <a:ext cx="5975628" cy="238125"/>
          </a:xfrm>
          <a:prstGeom prst="rect">
            <a:avLst/>
          </a:prstGeom>
          <a:noFill/>
          <a:ln/>
        </p:spPr>
        <p:txBody>
          <a:bodyPr wrap="none" lIns="0" tIns="0" rIns="0" bIns="0" rtlCol="0" anchor="t"/>
          <a:lstStyle/>
          <a:p>
            <a:pPr marL="0" indent="0" algn="r">
              <a:lnSpc>
                <a:spcPts val="1850"/>
              </a:lnSpc>
              <a:buNone/>
            </a:pPr>
            <a:endParaRPr lang="en-US" sz="1150" dirty="0"/>
          </a:p>
        </p:txBody>
      </p:sp>
      <p:sp>
        <p:nvSpPr>
          <p:cNvPr id="34" name="Text 0">
            <a:extLst>
              <a:ext uri="{FF2B5EF4-FFF2-40B4-BE49-F238E27FC236}">
                <a16:creationId xmlns:a16="http://schemas.microsoft.com/office/drawing/2014/main" id="{AF7324CA-5113-98FE-D673-0226A3A2326D}"/>
              </a:ext>
            </a:extLst>
          </p:cNvPr>
          <p:cNvSpPr/>
          <p:nvPr/>
        </p:nvSpPr>
        <p:spPr>
          <a:xfrm>
            <a:off x="5867495" y="1057660"/>
            <a:ext cx="3917037" cy="489585"/>
          </a:xfrm>
          <a:prstGeom prst="rect">
            <a:avLst/>
          </a:prstGeom>
          <a:noFill/>
          <a:ln/>
        </p:spPr>
        <p:txBody>
          <a:bodyPr wrap="none" lIns="0" tIns="0" rIns="0" bIns="0" rtlCol="0" anchor="ctr"/>
          <a:lstStyle/>
          <a:p>
            <a:pPr marL="0" indent="0">
              <a:lnSpc>
                <a:spcPts val="3850"/>
              </a:lnSpc>
              <a:buNone/>
            </a:pPr>
            <a:r>
              <a:rPr lang="en-US" sz="4450" dirty="0">
                <a:solidFill>
                  <a:srgbClr val="597DB9"/>
                </a:solidFill>
                <a:latin typeface="Alexandria Semi Bold" pitchFamily="34" charset="0"/>
                <a:cs typeface="Alexandria Semi Bold" pitchFamily="34" charset="-120"/>
              </a:rPr>
              <a:t>Road Map</a:t>
            </a:r>
          </a:p>
        </p:txBody>
      </p:sp>
    </p:spTree>
    <p:extLst>
      <p:ext uri="{BB962C8B-B14F-4D97-AF65-F5344CB8AC3E}">
        <p14:creationId xmlns:p14="http://schemas.microsoft.com/office/powerpoint/2010/main" val="1817943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402229" y="550516"/>
            <a:ext cx="9547622" cy="712708"/>
          </a:xfrm>
          <a:prstGeom prst="rect">
            <a:avLst/>
          </a:prstGeom>
          <a:noFill/>
          <a:ln/>
        </p:spPr>
        <p:txBody>
          <a:bodyPr wrap="none" lIns="0" tIns="0" rIns="0" bIns="0" rtlCol="0" anchor="t"/>
          <a:lstStyle/>
          <a:p>
            <a:pPr>
              <a:lnSpc>
                <a:spcPts val="5600"/>
              </a:lnSpc>
            </a:pPr>
            <a:r>
              <a:rPr lang="en-US" sz="4450" dirty="0">
                <a:solidFill>
                  <a:srgbClr val="597DB9"/>
                </a:solidFill>
                <a:latin typeface="Alexandria Semi Bold" pitchFamily="34" charset="0"/>
                <a:cs typeface="Alexandria Semi Bold" pitchFamily="34" charset="-120"/>
              </a:rPr>
              <a:t>Approach</a:t>
            </a:r>
          </a:p>
        </p:txBody>
      </p:sp>
      <p:pic>
        <p:nvPicPr>
          <p:cNvPr id="3" name="Image 0" descr="preencoded.png"/>
          <p:cNvPicPr>
            <a:picLocks noChangeAspect="1"/>
          </p:cNvPicPr>
          <p:nvPr/>
        </p:nvPicPr>
        <p:blipFill>
          <a:blip r:embed="rId3"/>
          <a:stretch>
            <a:fillRect/>
          </a:stretch>
        </p:blipFill>
        <p:spPr>
          <a:xfrm>
            <a:off x="758309" y="3124120"/>
            <a:ext cx="6556891" cy="866537"/>
          </a:xfrm>
          <a:prstGeom prst="rect">
            <a:avLst/>
          </a:prstGeom>
        </p:spPr>
      </p:pic>
      <p:sp>
        <p:nvSpPr>
          <p:cNvPr id="4" name="Text 1"/>
          <p:cNvSpPr/>
          <p:nvPr/>
        </p:nvSpPr>
        <p:spPr>
          <a:xfrm>
            <a:off x="974884" y="4315578"/>
            <a:ext cx="2850713" cy="356235"/>
          </a:xfrm>
          <a:prstGeom prst="rect">
            <a:avLst/>
          </a:prstGeom>
          <a:noFill/>
          <a:ln/>
        </p:spPr>
        <p:txBody>
          <a:bodyPr wrap="none" lIns="0" tIns="0" rIns="0" bIns="0" rtlCol="0" anchor="t"/>
          <a:lstStyle/>
          <a:p>
            <a:pPr indent="0">
              <a:lnSpc>
                <a:spcPts val="2800"/>
              </a:lnSpc>
              <a:buNone/>
            </a:pPr>
            <a:r>
              <a:rPr lang="en-US" sz="2200" dirty="0">
                <a:solidFill>
                  <a:srgbClr val="587CB8"/>
                </a:solidFill>
                <a:latin typeface="Alexandria Semi Bold" pitchFamily="34" charset="0"/>
                <a:cs typeface="Alexandria Semi Bold" pitchFamily="34" charset="-120"/>
              </a:rPr>
              <a:t>Fixed Time Interval</a:t>
            </a:r>
          </a:p>
        </p:txBody>
      </p:sp>
      <p:sp>
        <p:nvSpPr>
          <p:cNvPr id="5" name="Text 2"/>
          <p:cNvSpPr/>
          <p:nvPr/>
        </p:nvSpPr>
        <p:spPr>
          <a:xfrm>
            <a:off x="974884" y="4801710"/>
            <a:ext cx="6123742" cy="693420"/>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Create snapshots at regular time intervals, like monthly or yearly.</a:t>
            </a:r>
            <a:endParaRPr lang="en-US" sz="1700" dirty="0"/>
          </a:p>
        </p:txBody>
      </p:sp>
      <p:pic>
        <p:nvPicPr>
          <p:cNvPr id="6" name="Image 1" descr="preencoded.png"/>
          <p:cNvPicPr>
            <a:picLocks noChangeAspect="1"/>
          </p:cNvPicPr>
          <p:nvPr/>
        </p:nvPicPr>
        <p:blipFill>
          <a:blip r:embed="rId4"/>
          <a:stretch>
            <a:fillRect/>
          </a:stretch>
        </p:blipFill>
        <p:spPr>
          <a:xfrm>
            <a:off x="7315200" y="3124120"/>
            <a:ext cx="6556891" cy="866537"/>
          </a:xfrm>
          <a:prstGeom prst="rect">
            <a:avLst/>
          </a:prstGeom>
        </p:spPr>
      </p:pic>
      <p:sp>
        <p:nvSpPr>
          <p:cNvPr id="7" name="Text 3"/>
          <p:cNvSpPr/>
          <p:nvPr/>
        </p:nvSpPr>
        <p:spPr>
          <a:xfrm>
            <a:off x="7531775" y="4315578"/>
            <a:ext cx="2850713" cy="356235"/>
          </a:xfrm>
          <a:prstGeom prst="rect">
            <a:avLst/>
          </a:prstGeom>
          <a:noFill/>
          <a:ln/>
        </p:spPr>
        <p:txBody>
          <a:bodyPr wrap="none" lIns="0" tIns="0" rIns="0" bIns="0" rtlCol="0" anchor="t"/>
          <a:lstStyle/>
          <a:p>
            <a:pPr indent="0">
              <a:lnSpc>
                <a:spcPts val="2800"/>
              </a:lnSpc>
              <a:buNone/>
            </a:pPr>
            <a:r>
              <a:rPr lang="en-US" sz="2200" dirty="0">
                <a:solidFill>
                  <a:srgbClr val="587CB8"/>
                </a:solidFill>
                <a:latin typeface="Alexandria Semi Bold" pitchFamily="34" charset="0"/>
                <a:cs typeface="Alexandria Semi Bold" pitchFamily="34" charset="-120"/>
              </a:rPr>
              <a:t>Fixed Event Count</a:t>
            </a:r>
          </a:p>
        </p:txBody>
      </p:sp>
      <p:sp>
        <p:nvSpPr>
          <p:cNvPr id="8" name="Text 4"/>
          <p:cNvSpPr/>
          <p:nvPr/>
        </p:nvSpPr>
        <p:spPr>
          <a:xfrm>
            <a:off x="7531775" y="4801710"/>
            <a:ext cx="6123742" cy="693420"/>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Construct networks based on a set number of citations, regardless of time.</a:t>
            </a:r>
            <a:endParaRPr lang="en-US" sz="1700" dirty="0"/>
          </a:p>
        </p:txBody>
      </p:sp>
      <p:pic>
        <p:nvPicPr>
          <p:cNvPr id="10" name="Picture 9">
            <a:extLst>
              <a:ext uri="{FF2B5EF4-FFF2-40B4-BE49-F238E27FC236}">
                <a16:creationId xmlns:a16="http://schemas.microsoft.com/office/drawing/2014/main" id="{600A312F-A05C-5448-265B-46A86B705CA1}"/>
              </a:ext>
            </a:extLst>
          </p:cNvPr>
          <p:cNvPicPr>
            <a:picLocks noChangeAspect="1"/>
          </p:cNvPicPr>
          <p:nvPr/>
        </p:nvPicPr>
        <p:blipFill>
          <a:blip r:embed="rId5"/>
          <a:stretch>
            <a:fillRect/>
          </a:stretch>
        </p:blipFill>
        <p:spPr>
          <a:xfrm>
            <a:off x="4208168" y="5910950"/>
            <a:ext cx="6647214" cy="2051522"/>
          </a:xfrm>
          <a:prstGeom prst="rect">
            <a:avLst/>
          </a:prstGeom>
        </p:spPr>
      </p:pic>
      <p:sp>
        <p:nvSpPr>
          <p:cNvPr id="11" name="TextBox 10">
            <a:extLst>
              <a:ext uri="{FF2B5EF4-FFF2-40B4-BE49-F238E27FC236}">
                <a16:creationId xmlns:a16="http://schemas.microsoft.com/office/drawing/2014/main" id="{90DF2F4C-9241-4086-8E47-A0D321BA7186}"/>
              </a:ext>
            </a:extLst>
          </p:cNvPr>
          <p:cNvSpPr txBox="1"/>
          <p:nvPr/>
        </p:nvSpPr>
        <p:spPr>
          <a:xfrm>
            <a:off x="708917" y="1684526"/>
            <a:ext cx="13163174" cy="1231684"/>
          </a:xfrm>
          <a:prstGeom prst="rect">
            <a:avLst/>
          </a:prstGeom>
          <a:noFill/>
        </p:spPr>
        <p:txBody>
          <a:bodyPr wrap="square">
            <a:spAutoFit/>
          </a:bodyPr>
          <a:lstStyle/>
          <a:p>
            <a:pPr>
              <a:lnSpc>
                <a:spcPct val="150000"/>
              </a:lnSpc>
            </a:pPr>
            <a:r>
              <a:rPr lang="en-GB" sz="1700" dirty="0">
                <a:solidFill>
                  <a:srgbClr val="3B3535"/>
                </a:solidFill>
                <a:latin typeface="Sora Light" pitchFamily="34" charset="0"/>
                <a:cs typeface="Sora Light" pitchFamily="34" charset="-120"/>
              </a:rPr>
              <a:t>In a dynamic citation network, each article is represented as a node, and a directed edge signifies one paper citing another. Over time, new papers and citation links are added, capturing the evolving nature of academic influence and knowledge transfer. Two strategies for constructing the dynamic citation network :</a:t>
            </a:r>
            <a:endParaRPr lang="en-IL" sz="1700" dirty="0">
              <a:solidFill>
                <a:srgbClr val="3B3535"/>
              </a:solidFill>
              <a:latin typeface="Sora Light" pitchFamily="34" charset="0"/>
              <a:cs typeface="Sora Light" pitchFamily="34" charset="-120"/>
            </a:endParaRPr>
          </a:p>
        </p:txBody>
      </p:sp>
    </p:spTree>
    <p:extLst>
      <p:ext uri="{BB962C8B-B14F-4D97-AF65-F5344CB8AC3E}">
        <p14:creationId xmlns:p14="http://schemas.microsoft.com/office/powerpoint/2010/main" val="3368634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B43FA-B098-8C1B-8D69-52A49E80AA65}"/>
            </a:ext>
          </a:extLst>
        </p:cNvPr>
        <p:cNvGrpSpPr/>
        <p:nvPr/>
      </p:nvGrpSpPr>
      <p:grpSpPr>
        <a:xfrm>
          <a:off x="0" y="0"/>
          <a:ext cx="0" cy="0"/>
          <a:chOff x="0" y="0"/>
          <a:chExt cx="0" cy="0"/>
        </a:xfrm>
      </p:grpSpPr>
      <p:sp>
        <p:nvSpPr>
          <p:cNvPr id="22" name="Text 0">
            <a:extLst>
              <a:ext uri="{FF2B5EF4-FFF2-40B4-BE49-F238E27FC236}">
                <a16:creationId xmlns:a16="http://schemas.microsoft.com/office/drawing/2014/main" id="{88564A04-1E84-0034-7FD3-F0B9ED127993}"/>
              </a:ext>
            </a:extLst>
          </p:cNvPr>
          <p:cNvSpPr/>
          <p:nvPr/>
        </p:nvSpPr>
        <p:spPr>
          <a:xfrm>
            <a:off x="758309" y="1021675"/>
            <a:ext cx="10298430" cy="712708"/>
          </a:xfrm>
          <a:prstGeom prst="rect">
            <a:avLst/>
          </a:prstGeom>
          <a:noFill/>
          <a:ln/>
        </p:spPr>
        <p:txBody>
          <a:bodyPr wrap="none" lIns="0" tIns="0" rIns="0" bIns="0" rtlCol="0" anchor="t"/>
          <a:lstStyle/>
          <a:p>
            <a:pPr marL="0" indent="0">
              <a:lnSpc>
                <a:spcPts val="5600"/>
              </a:lnSpc>
              <a:buNone/>
            </a:pPr>
            <a:r>
              <a:rPr lang="en-US" sz="4450" dirty="0">
                <a:solidFill>
                  <a:srgbClr val="597DB9"/>
                </a:solidFill>
                <a:latin typeface="Alexandria Semi Bold" pitchFamily="34" charset="0"/>
                <a:cs typeface="Alexandria Semi Bold" pitchFamily="34" charset="-120"/>
              </a:rPr>
              <a:t>Node Classification</a:t>
            </a:r>
            <a:endParaRPr lang="en-US" sz="4450" dirty="0"/>
          </a:p>
        </p:txBody>
      </p:sp>
      <p:sp>
        <p:nvSpPr>
          <p:cNvPr id="24" name="Text 2">
            <a:extLst>
              <a:ext uri="{FF2B5EF4-FFF2-40B4-BE49-F238E27FC236}">
                <a16:creationId xmlns:a16="http://schemas.microsoft.com/office/drawing/2014/main" id="{CDBFC235-F7D4-964E-25E1-A7406EF478F6}"/>
              </a:ext>
            </a:extLst>
          </p:cNvPr>
          <p:cNvSpPr/>
          <p:nvPr/>
        </p:nvSpPr>
        <p:spPr>
          <a:xfrm>
            <a:off x="1202809" y="2708034"/>
            <a:ext cx="2850713" cy="356235"/>
          </a:xfrm>
          <a:prstGeom prst="rect">
            <a:avLst/>
          </a:prstGeom>
          <a:noFill/>
          <a:ln/>
        </p:spPr>
        <p:txBody>
          <a:bodyPr wrap="none" lIns="0" tIns="0" rIns="0" bIns="0" rtlCol="0" anchor="t"/>
          <a:lstStyle/>
          <a:p>
            <a:pPr>
              <a:lnSpc>
                <a:spcPts val="2800"/>
              </a:lnSpc>
            </a:pPr>
            <a:r>
              <a:rPr lang="en-US" sz="2200" dirty="0">
                <a:solidFill>
                  <a:srgbClr val="587CB8"/>
                </a:solidFill>
                <a:latin typeface="Alexandria Semi Bold" pitchFamily="34" charset="0"/>
                <a:cs typeface="Alexandria Semi Bold" pitchFamily="34" charset="-120"/>
              </a:rPr>
              <a:t>Emerging Nodes</a:t>
            </a:r>
          </a:p>
        </p:txBody>
      </p:sp>
      <p:sp>
        <p:nvSpPr>
          <p:cNvPr id="25" name="Text 3">
            <a:extLst>
              <a:ext uri="{FF2B5EF4-FFF2-40B4-BE49-F238E27FC236}">
                <a16:creationId xmlns:a16="http://schemas.microsoft.com/office/drawing/2014/main" id="{5F0D6FBB-3C23-D3B3-59BF-7100F6B4E2E2}"/>
              </a:ext>
            </a:extLst>
          </p:cNvPr>
          <p:cNvSpPr/>
          <p:nvPr/>
        </p:nvSpPr>
        <p:spPr>
          <a:xfrm>
            <a:off x="1202809" y="3194166"/>
            <a:ext cx="6394371" cy="346710"/>
          </a:xfrm>
          <a:prstGeom prst="rect">
            <a:avLst/>
          </a:prstGeom>
          <a:noFill/>
          <a:ln/>
        </p:spPr>
        <p:txBody>
          <a:bodyPr wrap="non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Nodes with recently increasing citations.</a:t>
            </a:r>
            <a:endParaRPr lang="en-US" sz="1700" dirty="0"/>
          </a:p>
        </p:txBody>
      </p:sp>
      <p:sp>
        <p:nvSpPr>
          <p:cNvPr id="26" name="Shape 4">
            <a:extLst>
              <a:ext uri="{FF2B5EF4-FFF2-40B4-BE49-F238E27FC236}">
                <a16:creationId xmlns:a16="http://schemas.microsoft.com/office/drawing/2014/main" id="{546F9427-9D9B-D923-1DF4-0480F0761A4D}"/>
              </a:ext>
            </a:extLst>
          </p:cNvPr>
          <p:cNvSpPr/>
          <p:nvPr/>
        </p:nvSpPr>
        <p:spPr>
          <a:xfrm>
            <a:off x="1072852" y="5118998"/>
            <a:ext cx="5961340" cy="48729"/>
          </a:xfrm>
          <a:prstGeom prst="roundRect">
            <a:avLst>
              <a:gd name="adj" fmla="val 33610"/>
            </a:avLst>
          </a:prstGeom>
          <a:solidFill>
            <a:srgbClr val="D5DCF6"/>
          </a:solidFill>
          <a:ln w="7620">
            <a:solidFill>
              <a:srgbClr val="BBC2DC"/>
            </a:solidFill>
            <a:prstDash val="solid"/>
          </a:ln>
        </p:spPr>
        <p:txBody>
          <a:bodyPr/>
          <a:lstStyle/>
          <a:p>
            <a:endParaRPr lang="en-IL"/>
          </a:p>
        </p:txBody>
      </p:sp>
      <p:sp>
        <p:nvSpPr>
          <p:cNvPr id="27" name="Text 5">
            <a:extLst>
              <a:ext uri="{FF2B5EF4-FFF2-40B4-BE49-F238E27FC236}">
                <a16:creationId xmlns:a16="http://schemas.microsoft.com/office/drawing/2014/main" id="{E94A8C27-C5AB-A6B6-B22D-348F4BA7424F}"/>
              </a:ext>
            </a:extLst>
          </p:cNvPr>
          <p:cNvSpPr/>
          <p:nvPr/>
        </p:nvSpPr>
        <p:spPr>
          <a:xfrm>
            <a:off x="1072852" y="5526813"/>
            <a:ext cx="2850713" cy="356235"/>
          </a:xfrm>
          <a:prstGeom prst="rect">
            <a:avLst/>
          </a:prstGeom>
          <a:noFill/>
          <a:ln/>
        </p:spPr>
        <p:txBody>
          <a:bodyPr wrap="none" lIns="0" tIns="0" rIns="0" bIns="0" rtlCol="0" anchor="t"/>
          <a:lstStyle/>
          <a:p>
            <a:pPr>
              <a:lnSpc>
                <a:spcPts val="2800"/>
              </a:lnSpc>
            </a:pPr>
            <a:r>
              <a:rPr lang="en-US" sz="2200" dirty="0">
                <a:solidFill>
                  <a:srgbClr val="587CB8"/>
                </a:solidFill>
                <a:latin typeface="Alexandria Semi Bold" pitchFamily="34" charset="0"/>
                <a:cs typeface="Alexandria Semi Bold" pitchFamily="34" charset="-120"/>
              </a:rPr>
              <a:t>Steady Nodes</a:t>
            </a:r>
          </a:p>
        </p:txBody>
      </p:sp>
      <p:sp>
        <p:nvSpPr>
          <p:cNvPr id="28" name="Text 6">
            <a:extLst>
              <a:ext uri="{FF2B5EF4-FFF2-40B4-BE49-F238E27FC236}">
                <a16:creationId xmlns:a16="http://schemas.microsoft.com/office/drawing/2014/main" id="{7AA568F3-CADC-C5D0-E9D0-772107036A4B}"/>
              </a:ext>
            </a:extLst>
          </p:cNvPr>
          <p:cNvSpPr/>
          <p:nvPr/>
        </p:nvSpPr>
        <p:spPr>
          <a:xfrm>
            <a:off x="1072852" y="5987545"/>
            <a:ext cx="6394490" cy="346710"/>
          </a:xfrm>
          <a:prstGeom prst="rect">
            <a:avLst/>
          </a:prstGeom>
          <a:noFill/>
          <a:ln/>
        </p:spPr>
        <p:txBody>
          <a:bodyPr wrap="non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Nodes with consistent citation activity.</a:t>
            </a:r>
            <a:endParaRPr lang="en-US" sz="1700" dirty="0"/>
          </a:p>
        </p:txBody>
      </p:sp>
      <p:sp>
        <p:nvSpPr>
          <p:cNvPr id="29" name="Shape 7">
            <a:extLst>
              <a:ext uri="{FF2B5EF4-FFF2-40B4-BE49-F238E27FC236}">
                <a16:creationId xmlns:a16="http://schemas.microsoft.com/office/drawing/2014/main" id="{37631F15-579F-8204-6E0C-9C1E8F397BDA}"/>
              </a:ext>
            </a:extLst>
          </p:cNvPr>
          <p:cNvSpPr/>
          <p:nvPr/>
        </p:nvSpPr>
        <p:spPr>
          <a:xfrm>
            <a:off x="1072852" y="3729133"/>
            <a:ext cx="5961221" cy="48729"/>
          </a:xfrm>
          <a:prstGeom prst="roundRect">
            <a:avLst>
              <a:gd name="adj" fmla="val 33610"/>
            </a:avLst>
          </a:prstGeom>
          <a:solidFill>
            <a:srgbClr val="D5DCF6"/>
          </a:solidFill>
          <a:ln w="7620">
            <a:solidFill>
              <a:srgbClr val="BBC2DC"/>
            </a:solidFill>
            <a:prstDash val="solid"/>
          </a:ln>
        </p:spPr>
        <p:txBody>
          <a:bodyPr/>
          <a:lstStyle/>
          <a:p>
            <a:endParaRPr lang="en-IL"/>
          </a:p>
        </p:txBody>
      </p:sp>
      <p:sp>
        <p:nvSpPr>
          <p:cNvPr id="30" name="Text 8">
            <a:extLst>
              <a:ext uri="{FF2B5EF4-FFF2-40B4-BE49-F238E27FC236}">
                <a16:creationId xmlns:a16="http://schemas.microsoft.com/office/drawing/2014/main" id="{1B69D190-3DE5-6F01-5731-F522BB207A3D}"/>
              </a:ext>
            </a:extLst>
          </p:cNvPr>
          <p:cNvSpPr/>
          <p:nvPr/>
        </p:nvSpPr>
        <p:spPr>
          <a:xfrm>
            <a:off x="1202809" y="4121252"/>
            <a:ext cx="2850713" cy="356235"/>
          </a:xfrm>
          <a:prstGeom prst="rect">
            <a:avLst/>
          </a:prstGeom>
          <a:noFill/>
          <a:ln/>
        </p:spPr>
        <p:txBody>
          <a:bodyPr wrap="none" lIns="0" tIns="0" rIns="0" bIns="0" rtlCol="0" anchor="t"/>
          <a:lstStyle/>
          <a:p>
            <a:pPr>
              <a:lnSpc>
                <a:spcPts val="2800"/>
              </a:lnSpc>
            </a:pPr>
            <a:r>
              <a:rPr lang="en-US" sz="2200" dirty="0">
                <a:solidFill>
                  <a:srgbClr val="587CB8"/>
                </a:solidFill>
                <a:latin typeface="Alexandria Semi Bold" pitchFamily="34" charset="0"/>
                <a:cs typeface="Alexandria Semi Bold" pitchFamily="34" charset="-120"/>
              </a:rPr>
              <a:t>Rising Stars (Sleeping Beauty)</a:t>
            </a:r>
          </a:p>
        </p:txBody>
      </p:sp>
      <p:sp>
        <p:nvSpPr>
          <p:cNvPr id="31" name="Text 9">
            <a:extLst>
              <a:ext uri="{FF2B5EF4-FFF2-40B4-BE49-F238E27FC236}">
                <a16:creationId xmlns:a16="http://schemas.microsoft.com/office/drawing/2014/main" id="{3C6E9462-0848-4FA6-C497-D6B381B97F90}"/>
              </a:ext>
            </a:extLst>
          </p:cNvPr>
          <p:cNvSpPr/>
          <p:nvPr/>
        </p:nvSpPr>
        <p:spPr>
          <a:xfrm>
            <a:off x="1202809" y="4597111"/>
            <a:ext cx="6394371" cy="346710"/>
          </a:xfrm>
          <a:prstGeom prst="rect">
            <a:avLst/>
          </a:prstGeom>
          <a:noFill/>
          <a:ln/>
        </p:spPr>
        <p:txBody>
          <a:bodyPr wrap="non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Emerging nodes with significant growth.</a:t>
            </a:r>
            <a:endParaRPr lang="en-US" sz="1700" dirty="0"/>
          </a:p>
        </p:txBody>
      </p:sp>
      <p:sp>
        <p:nvSpPr>
          <p:cNvPr id="32" name="Shape 10">
            <a:extLst>
              <a:ext uri="{FF2B5EF4-FFF2-40B4-BE49-F238E27FC236}">
                <a16:creationId xmlns:a16="http://schemas.microsoft.com/office/drawing/2014/main" id="{1D4D49EE-30A0-1802-EE62-565B4B121313}"/>
              </a:ext>
            </a:extLst>
          </p:cNvPr>
          <p:cNvSpPr/>
          <p:nvPr/>
        </p:nvSpPr>
        <p:spPr>
          <a:xfrm>
            <a:off x="1072733" y="6491837"/>
            <a:ext cx="5961340" cy="48729"/>
          </a:xfrm>
          <a:prstGeom prst="roundRect">
            <a:avLst>
              <a:gd name="adj" fmla="val 33610"/>
            </a:avLst>
          </a:prstGeom>
          <a:solidFill>
            <a:srgbClr val="D5DCF6"/>
          </a:solidFill>
          <a:ln w="7620">
            <a:solidFill>
              <a:srgbClr val="BBC2DC"/>
            </a:solidFill>
            <a:prstDash val="solid"/>
          </a:ln>
        </p:spPr>
        <p:txBody>
          <a:bodyPr/>
          <a:lstStyle/>
          <a:p>
            <a:endParaRPr lang="en-IL"/>
          </a:p>
        </p:txBody>
      </p:sp>
      <p:sp>
        <p:nvSpPr>
          <p:cNvPr id="33" name="Text 11">
            <a:extLst>
              <a:ext uri="{FF2B5EF4-FFF2-40B4-BE49-F238E27FC236}">
                <a16:creationId xmlns:a16="http://schemas.microsoft.com/office/drawing/2014/main" id="{E26792E0-57F4-1DE9-8995-9F2128E5C463}"/>
              </a:ext>
            </a:extLst>
          </p:cNvPr>
          <p:cNvSpPr/>
          <p:nvPr/>
        </p:nvSpPr>
        <p:spPr>
          <a:xfrm>
            <a:off x="1072851" y="6750147"/>
            <a:ext cx="2850713" cy="356235"/>
          </a:xfrm>
          <a:prstGeom prst="rect">
            <a:avLst/>
          </a:prstGeom>
          <a:noFill/>
          <a:ln/>
        </p:spPr>
        <p:txBody>
          <a:bodyPr wrap="none" lIns="0" tIns="0" rIns="0" bIns="0" rtlCol="0" anchor="t"/>
          <a:lstStyle/>
          <a:p>
            <a:pPr>
              <a:lnSpc>
                <a:spcPts val="2800"/>
              </a:lnSpc>
            </a:pPr>
            <a:r>
              <a:rPr lang="en-US" sz="2200" dirty="0">
                <a:solidFill>
                  <a:srgbClr val="587CB8"/>
                </a:solidFill>
                <a:latin typeface="Alexandria Semi Bold" pitchFamily="34" charset="0"/>
                <a:cs typeface="Alexandria Semi Bold" pitchFamily="34" charset="-120"/>
              </a:rPr>
              <a:t>Falling Stars</a:t>
            </a:r>
          </a:p>
        </p:txBody>
      </p:sp>
      <p:sp>
        <p:nvSpPr>
          <p:cNvPr id="34" name="Text 12">
            <a:extLst>
              <a:ext uri="{FF2B5EF4-FFF2-40B4-BE49-F238E27FC236}">
                <a16:creationId xmlns:a16="http://schemas.microsoft.com/office/drawing/2014/main" id="{A00C781F-BFB8-D0DB-1815-5AD6EF6F364A}"/>
              </a:ext>
            </a:extLst>
          </p:cNvPr>
          <p:cNvSpPr/>
          <p:nvPr/>
        </p:nvSpPr>
        <p:spPr>
          <a:xfrm>
            <a:off x="1072851" y="7173830"/>
            <a:ext cx="6394490" cy="346710"/>
          </a:xfrm>
          <a:prstGeom prst="rect">
            <a:avLst/>
          </a:prstGeom>
          <a:noFill/>
          <a:ln/>
        </p:spPr>
        <p:txBody>
          <a:bodyPr wrap="non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Nodes with declining citation activity.</a:t>
            </a:r>
            <a:endParaRPr lang="en-US" sz="1700" dirty="0"/>
          </a:p>
        </p:txBody>
      </p:sp>
      <p:pic>
        <p:nvPicPr>
          <p:cNvPr id="35" name="Image 0">
            <a:extLst>
              <a:ext uri="{FF2B5EF4-FFF2-40B4-BE49-F238E27FC236}">
                <a16:creationId xmlns:a16="http://schemas.microsoft.com/office/drawing/2014/main" id="{8FCF4F26-4943-4704-BD4F-FB9543B781C3}"/>
              </a:ext>
            </a:extLst>
          </p:cNvPr>
          <p:cNvPicPr>
            <a:picLocks noChangeAspect="1"/>
          </p:cNvPicPr>
          <p:nvPr/>
        </p:nvPicPr>
        <p:blipFill>
          <a:blip r:embed="rId3"/>
          <a:stretch>
            <a:fillRect/>
          </a:stretch>
        </p:blipFill>
        <p:spPr>
          <a:xfrm>
            <a:off x="9773842" y="0"/>
            <a:ext cx="4856557" cy="8229600"/>
          </a:xfrm>
          <a:prstGeom prst="rect">
            <a:avLst/>
          </a:prstGeom>
        </p:spPr>
      </p:pic>
    </p:spTree>
    <p:extLst>
      <p:ext uri="{BB962C8B-B14F-4D97-AF65-F5344CB8AC3E}">
        <p14:creationId xmlns:p14="http://schemas.microsoft.com/office/powerpoint/2010/main" val="595532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3" name="Text 31"/>
          <p:cNvSpPr/>
          <p:nvPr/>
        </p:nvSpPr>
        <p:spPr>
          <a:xfrm>
            <a:off x="520898" y="5495347"/>
            <a:ext cx="5975628" cy="238125"/>
          </a:xfrm>
          <a:prstGeom prst="rect">
            <a:avLst/>
          </a:prstGeom>
          <a:noFill/>
          <a:ln/>
        </p:spPr>
        <p:txBody>
          <a:bodyPr wrap="none" lIns="0" tIns="0" rIns="0" bIns="0" rtlCol="0" anchor="t"/>
          <a:lstStyle/>
          <a:p>
            <a:pPr marL="0" indent="0" algn="r">
              <a:lnSpc>
                <a:spcPts val="1850"/>
              </a:lnSpc>
              <a:buNone/>
            </a:pPr>
            <a:endParaRPr lang="en-US" sz="1150" dirty="0"/>
          </a:p>
        </p:txBody>
      </p:sp>
      <p:sp>
        <p:nvSpPr>
          <p:cNvPr id="43" name="Text 41"/>
          <p:cNvSpPr/>
          <p:nvPr/>
        </p:nvSpPr>
        <p:spPr>
          <a:xfrm>
            <a:off x="520898" y="7112437"/>
            <a:ext cx="5975628" cy="238125"/>
          </a:xfrm>
          <a:prstGeom prst="rect">
            <a:avLst/>
          </a:prstGeom>
          <a:noFill/>
          <a:ln/>
        </p:spPr>
        <p:txBody>
          <a:bodyPr wrap="none" lIns="0" tIns="0" rIns="0" bIns="0" rtlCol="0" anchor="t"/>
          <a:lstStyle/>
          <a:p>
            <a:pPr marL="0" indent="0" algn="r">
              <a:lnSpc>
                <a:spcPts val="1850"/>
              </a:lnSpc>
              <a:buNone/>
            </a:pPr>
            <a:endParaRPr lang="en-US" sz="1150" dirty="0"/>
          </a:p>
        </p:txBody>
      </p:sp>
      <p:sp>
        <p:nvSpPr>
          <p:cNvPr id="44" name="Text 0">
            <a:extLst>
              <a:ext uri="{FF2B5EF4-FFF2-40B4-BE49-F238E27FC236}">
                <a16:creationId xmlns:a16="http://schemas.microsoft.com/office/drawing/2014/main" id="{05816A24-A2ED-39CE-621C-0AF8D1FCE3E2}"/>
              </a:ext>
            </a:extLst>
          </p:cNvPr>
          <p:cNvSpPr/>
          <p:nvPr/>
        </p:nvSpPr>
        <p:spPr>
          <a:xfrm>
            <a:off x="5102385" y="1056023"/>
            <a:ext cx="3917037" cy="489585"/>
          </a:xfrm>
          <a:prstGeom prst="rect">
            <a:avLst/>
          </a:prstGeom>
          <a:noFill/>
          <a:ln/>
        </p:spPr>
        <p:txBody>
          <a:bodyPr wrap="none" lIns="0" tIns="0" rIns="0" bIns="0" rtlCol="0" anchor="ctr"/>
          <a:lstStyle/>
          <a:p>
            <a:pPr marL="0" indent="0">
              <a:lnSpc>
                <a:spcPts val="3850"/>
              </a:lnSpc>
              <a:buNone/>
            </a:pPr>
            <a:r>
              <a:rPr lang="en-US" sz="4450" dirty="0">
                <a:solidFill>
                  <a:srgbClr val="597DB9"/>
                </a:solidFill>
                <a:latin typeface="Alexandria Semi Bold" pitchFamily="34" charset="0"/>
                <a:cs typeface="Alexandria Semi Bold" pitchFamily="34" charset="-120"/>
              </a:rPr>
              <a:t>Project Overview</a:t>
            </a:r>
          </a:p>
        </p:txBody>
      </p:sp>
      <p:sp>
        <p:nvSpPr>
          <p:cNvPr id="2" name="Text 2">
            <a:extLst>
              <a:ext uri="{FF2B5EF4-FFF2-40B4-BE49-F238E27FC236}">
                <a16:creationId xmlns:a16="http://schemas.microsoft.com/office/drawing/2014/main" id="{B4A340F5-0C80-756C-E7D9-06E3CF0E99AD}"/>
              </a:ext>
            </a:extLst>
          </p:cNvPr>
          <p:cNvSpPr/>
          <p:nvPr/>
        </p:nvSpPr>
        <p:spPr>
          <a:xfrm>
            <a:off x="584929" y="2047207"/>
            <a:ext cx="13500941" cy="1890397"/>
          </a:xfrm>
          <a:prstGeom prst="rect">
            <a:avLst/>
          </a:prstGeom>
          <a:noFill/>
          <a:ln/>
        </p:spPr>
        <p:txBody>
          <a:bodyPr wrap="square" lIns="0" tIns="0" rIns="0" bIns="0" rtlCol="0" anchor="t"/>
          <a:lstStyle/>
          <a:p>
            <a:pPr marL="0" indent="0">
              <a:lnSpc>
                <a:spcPts val="2700"/>
              </a:lnSpc>
              <a:buNone/>
            </a:pPr>
            <a:r>
              <a:rPr lang="en-GB" sz="1700" dirty="0">
                <a:solidFill>
                  <a:srgbClr val="3B3535"/>
                </a:solidFill>
                <a:latin typeface="Sora Light" pitchFamily="34" charset="0"/>
                <a:cs typeface="Sora Light" pitchFamily="34" charset="-120"/>
              </a:rPr>
              <a:t>Welcome to our exploration of how citations evolve across scholarly publications. In this project, we aim to classify and analyse citation behaviours within dynamic citation networks. By understanding these patterns, we can gain insights into how knowledge propagates, how influential research emerges, and how academic discourse evolves over time.</a:t>
            </a:r>
            <a:endParaRPr lang="en-US" sz="1700" dirty="0">
              <a:solidFill>
                <a:srgbClr val="3B3535"/>
              </a:solidFill>
              <a:latin typeface="Sora Light" pitchFamily="34" charset="0"/>
              <a:cs typeface="Sora Light" pitchFamily="34" charset="-120"/>
            </a:endParaRPr>
          </a:p>
        </p:txBody>
      </p:sp>
      <p:sp>
        <p:nvSpPr>
          <p:cNvPr id="45" name="Shape 2">
            <a:extLst>
              <a:ext uri="{FF2B5EF4-FFF2-40B4-BE49-F238E27FC236}">
                <a16:creationId xmlns:a16="http://schemas.microsoft.com/office/drawing/2014/main" id="{CA06D2BB-4DBB-E4EC-1C2C-2F61E9DC9D82}"/>
              </a:ext>
            </a:extLst>
          </p:cNvPr>
          <p:cNvSpPr/>
          <p:nvPr/>
        </p:nvSpPr>
        <p:spPr>
          <a:xfrm>
            <a:off x="596384" y="4358420"/>
            <a:ext cx="4154567" cy="216575"/>
          </a:xfrm>
          <a:prstGeom prst="roundRect">
            <a:avLst>
              <a:gd name="adj" fmla="val 42017"/>
            </a:avLst>
          </a:prstGeom>
          <a:solidFill>
            <a:srgbClr val="D5DCF6"/>
          </a:solidFill>
          <a:ln w="7620">
            <a:solidFill>
              <a:srgbClr val="BBC2DC"/>
            </a:solidFill>
            <a:prstDash val="solid"/>
          </a:ln>
        </p:spPr>
        <p:txBody>
          <a:bodyPr/>
          <a:lstStyle/>
          <a:p>
            <a:endParaRPr lang="en-IL"/>
          </a:p>
        </p:txBody>
      </p:sp>
      <p:sp>
        <p:nvSpPr>
          <p:cNvPr id="46" name="Text 3">
            <a:extLst>
              <a:ext uri="{FF2B5EF4-FFF2-40B4-BE49-F238E27FC236}">
                <a16:creationId xmlns:a16="http://schemas.microsoft.com/office/drawing/2014/main" id="{97CFB636-EAFC-C1FB-E522-532A40CDEC6A}"/>
              </a:ext>
            </a:extLst>
          </p:cNvPr>
          <p:cNvSpPr/>
          <p:nvPr/>
        </p:nvSpPr>
        <p:spPr>
          <a:xfrm>
            <a:off x="596384" y="4899916"/>
            <a:ext cx="3450669" cy="356235"/>
          </a:xfrm>
          <a:prstGeom prst="rect">
            <a:avLst/>
          </a:prstGeom>
          <a:noFill/>
          <a:ln/>
        </p:spPr>
        <p:txBody>
          <a:bodyPr wrap="none" lIns="0" tIns="0" rIns="0" bIns="0" rtlCol="0" anchor="t"/>
          <a:lstStyle/>
          <a:p>
            <a:pPr indent="0">
              <a:lnSpc>
                <a:spcPts val="2800"/>
              </a:lnSpc>
              <a:buNone/>
            </a:pPr>
            <a:r>
              <a:rPr lang="en-US" sz="2200" dirty="0">
                <a:solidFill>
                  <a:srgbClr val="587CB8"/>
                </a:solidFill>
                <a:latin typeface="Alexandria Semi Bold" pitchFamily="34" charset="0"/>
                <a:cs typeface="Alexandria Semi Bold" pitchFamily="34" charset="-120"/>
              </a:rPr>
              <a:t>Develop</a:t>
            </a:r>
          </a:p>
        </p:txBody>
      </p:sp>
      <p:sp>
        <p:nvSpPr>
          <p:cNvPr id="47" name="Text 4">
            <a:extLst>
              <a:ext uri="{FF2B5EF4-FFF2-40B4-BE49-F238E27FC236}">
                <a16:creationId xmlns:a16="http://schemas.microsoft.com/office/drawing/2014/main" id="{CBF1D723-4B53-6B21-7797-243D6B470F9E}"/>
              </a:ext>
            </a:extLst>
          </p:cNvPr>
          <p:cNvSpPr/>
          <p:nvPr/>
        </p:nvSpPr>
        <p:spPr>
          <a:xfrm>
            <a:off x="596384" y="5386048"/>
            <a:ext cx="4154567" cy="693420"/>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Sora Light" pitchFamily="34" charset="0"/>
                <a:cs typeface="Sora Light" pitchFamily="34" charset="-120"/>
              </a:rPr>
              <a:t>Develop a model for embedding dynamic citation networks.</a:t>
            </a:r>
            <a:endParaRPr lang="en-US" sz="1700" dirty="0"/>
          </a:p>
        </p:txBody>
      </p:sp>
      <p:sp>
        <p:nvSpPr>
          <p:cNvPr id="48" name="Shape 5">
            <a:extLst>
              <a:ext uri="{FF2B5EF4-FFF2-40B4-BE49-F238E27FC236}">
                <a16:creationId xmlns:a16="http://schemas.microsoft.com/office/drawing/2014/main" id="{8C79A758-C5B3-4C9E-5A2C-5B48293D4FD1}"/>
              </a:ext>
            </a:extLst>
          </p:cNvPr>
          <p:cNvSpPr/>
          <p:nvPr/>
        </p:nvSpPr>
        <p:spPr>
          <a:xfrm>
            <a:off x="5075873" y="4033379"/>
            <a:ext cx="4154686" cy="216575"/>
          </a:xfrm>
          <a:prstGeom prst="roundRect">
            <a:avLst>
              <a:gd name="adj" fmla="val 42017"/>
            </a:avLst>
          </a:prstGeom>
          <a:solidFill>
            <a:srgbClr val="D5DCF6"/>
          </a:solidFill>
          <a:ln w="7620">
            <a:solidFill>
              <a:srgbClr val="BBC2DC"/>
            </a:solidFill>
            <a:prstDash val="solid"/>
          </a:ln>
        </p:spPr>
        <p:txBody>
          <a:bodyPr/>
          <a:lstStyle/>
          <a:p>
            <a:endParaRPr lang="en-IL"/>
          </a:p>
        </p:txBody>
      </p:sp>
      <p:sp>
        <p:nvSpPr>
          <p:cNvPr id="49" name="Text 6">
            <a:extLst>
              <a:ext uri="{FF2B5EF4-FFF2-40B4-BE49-F238E27FC236}">
                <a16:creationId xmlns:a16="http://schemas.microsoft.com/office/drawing/2014/main" id="{7FD6E8AE-6D66-535B-7651-59F954DA6AFA}"/>
              </a:ext>
            </a:extLst>
          </p:cNvPr>
          <p:cNvSpPr/>
          <p:nvPr/>
        </p:nvSpPr>
        <p:spPr>
          <a:xfrm>
            <a:off x="5075873" y="4574875"/>
            <a:ext cx="2855238" cy="356235"/>
          </a:xfrm>
          <a:prstGeom prst="rect">
            <a:avLst/>
          </a:prstGeom>
          <a:noFill/>
          <a:ln/>
        </p:spPr>
        <p:txBody>
          <a:bodyPr wrap="none" lIns="0" tIns="0" rIns="0" bIns="0" rtlCol="0" anchor="t"/>
          <a:lstStyle/>
          <a:p>
            <a:pPr indent="0">
              <a:lnSpc>
                <a:spcPts val="2800"/>
              </a:lnSpc>
              <a:buNone/>
            </a:pPr>
            <a:r>
              <a:rPr lang="en-US" sz="2200" dirty="0">
                <a:solidFill>
                  <a:srgbClr val="587CB8"/>
                </a:solidFill>
                <a:latin typeface="Alexandria Semi Bold" pitchFamily="34" charset="0"/>
                <a:cs typeface="Alexandria Semi Bold" pitchFamily="34" charset="-120"/>
              </a:rPr>
              <a:t>Analyze</a:t>
            </a:r>
          </a:p>
        </p:txBody>
      </p:sp>
      <p:sp>
        <p:nvSpPr>
          <p:cNvPr id="50" name="Text 7">
            <a:extLst>
              <a:ext uri="{FF2B5EF4-FFF2-40B4-BE49-F238E27FC236}">
                <a16:creationId xmlns:a16="http://schemas.microsoft.com/office/drawing/2014/main" id="{1CB38E96-EE27-593C-ABB6-872055E0F63C}"/>
              </a:ext>
            </a:extLst>
          </p:cNvPr>
          <p:cNvSpPr/>
          <p:nvPr/>
        </p:nvSpPr>
        <p:spPr>
          <a:xfrm>
            <a:off x="5075873" y="5061007"/>
            <a:ext cx="4154686" cy="693420"/>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Sora Light" pitchFamily="34" charset="0"/>
                <a:cs typeface="Sora Light" pitchFamily="34" charset="-120"/>
              </a:rPr>
              <a:t>Analyze dynamic network embeddings</a:t>
            </a:r>
          </a:p>
        </p:txBody>
      </p:sp>
      <p:sp>
        <p:nvSpPr>
          <p:cNvPr id="51" name="Shape 8">
            <a:extLst>
              <a:ext uri="{FF2B5EF4-FFF2-40B4-BE49-F238E27FC236}">
                <a16:creationId xmlns:a16="http://schemas.microsoft.com/office/drawing/2014/main" id="{53821991-21E0-0878-685F-092FBC6FE590}"/>
              </a:ext>
            </a:extLst>
          </p:cNvPr>
          <p:cNvSpPr/>
          <p:nvPr/>
        </p:nvSpPr>
        <p:spPr>
          <a:xfrm>
            <a:off x="9555480" y="3708457"/>
            <a:ext cx="4154686" cy="216575"/>
          </a:xfrm>
          <a:prstGeom prst="roundRect">
            <a:avLst>
              <a:gd name="adj" fmla="val 42017"/>
            </a:avLst>
          </a:prstGeom>
          <a:solidFill>
            <a:srgbClr val="D5DCF6"/>
          </a:solidFill>
          <a:ln w="7620">
            <a:solidFill>
              <a:srgbClr val="BBC2DC"/>
            </a:solidFill>
            <a:prstDash val="solid"/>
          </a:ln>
        </p:spPr>
        <p:txBody>
          <a:bodyPr/>
          <a:lstStyle/>
          <a:p>
            <a:endParaRPr lang="en-IL"/>
          </a:p>
        </p:txBody>
      </p:sp>
      <p:sp>
        <p:nvSpPr>
          <p:cNvPr id="52" name="Text 9">
            <a:extLst>
              <a:ext uri="{FF2B5EF4-FFF2-40B4-BE49-F238E27FC236}">
                <a16:creationId xmlns:a16="http://schemas.microsoft.com/office/drawing/2014/main" id="{3CD1ECD8-F224-CA0C-783A-1478E417911F}"/>
              </a:ext>
            </a:extLst>
          </p:cNvPr>
          <p:cNvSpPr/>
          <p:nvPr/>
        </p:nvSpPr>
        <p:spPr>
          <a:xfrm>
            <a:off x="9555480" y="4249954"/>
            <a:ext cx="3848576" cy="356235"/>
          </a:xfrm>
          <a:prstGeom prst="rect">
            <a:avLst/>
          </a:prstGeom>
          <a:noFill/>
          <a:ln/>
        </p:spPr>
        <p:txBody>
          <a:bodyPr wrap="none" lIns="0" tIns="0" rIns="0" bIns="0" rtlCol="0" anchor="t"/>
          <a:lstStyle/>
          <a:p>
            <a:pPr indent="0">
              <a:lnSpc>
                <a:spcPts val="2800"/>
              </a:lnSpc>
              <a:buNone/>
            </a:pPr>
            <a:r>
              <a:rPr lang="en-US" sz="2200" dirty="0">
                <a:solidFill>
                  <a:srgbClr val="587CB8"/>
                </a:solidFill>
                <a:latin typeface="Alexandria Semi Bold" pitchFamily="34" charset="0"/>
                <a:cs typeface="Alexandria Semi Bold" pitchFamily="34" charset="-120"/>
              </a:rPr>
              <a:t>Perform</a:t>
            </a:r>
          </a:p>
        </p:txBody>
      </p:sp>
      <p:sp>
        <p:nvSpPr>
          <p:cNvPr id="53" name="Text 10">
            <a:extLst>
              <a:ext uri="{FF2B5EF4-FFF2-40B4-BE49-F238E27FC236}">
                <a16:creationId xmlns:a16="http://schemas.microsoft.com/office/drawing/2014/main" id="{6D94E4F0-08DC-6A31-3B31-C53BA9B315C3}"/>
              </a:ext>
            </a:extLst>
          </p:cNvPr>
          <p:cNvSpPr/>
          <p:nvPr/>
        </p:nvSpPr>
        <p:spPr>
          <a:xfrm>
            <a:off x="9555480" y="4736086"/>
            <a:ext cx="4154686" cy="693420"/>
          </a:xfrm>
          <a:prstGeom prst="rect">
            <a:avLst/>
          </a:prstGeom>
          <a:noFill/>
          <a:ln/>
        </p:spPr>
        <p:txBody>
          <a:bodyPr wrap="square" lIns="0" tIns="0" rIns="0" bIns="0" rtlCol="0" anchor="t"/>
          <a:lstStyle/>
          <a:p>
            <a:pPr marL="0" indent="0" algn="l">
              <a:lnSpc>
                <a:spcPts val="2700"/>
              </a:lnSpc>
              <a:buNone/>
            </a:pPr>
            <a:r>
              <a:rPr lang="en-GB" sz="1700" dirty="0">
                <a:solidFill>
                  <a:srgbClr val="3B3535"/>
                </a:solidFill>
                <a:latin typeface="Sora Light" pitchFamily="34" charset="0"/>
                <a:cs typeface="Sora Light" pitchFamily="34" charset="-120"/>
              </a:rPr>
              <a:t>Perform citation classification for deeper scholarly insights</a:t>
            </a:r>
            <a:endParaRPr lang="en-US" sz="1700" dirty="0">
              <a:solidFill>
                <a:srgbClr val="3B3535"/>
              </a:solidFill>
              <a:latin typeface="Sora Light" pitchFamily="34" charset="0"/>
              <a:cs typeface="Sora Light" pitchFamily="34" charset="-120"/>
            </a:endParaRPr>
          </a:p>
        </p:txBody>
      </p:sp>
      <p:sp>
        <p:nvSpPr>
          <p:cNvPr id="55" name="TextBox 54">
            <a:extLst>
              <a:ext uri="{FF2B5EF4-FFF2-40B4-BE49-F238E27FC236}">
                <a16:creationId xmlns:a16="http://schemas.microsoft.com/office/drawing/2014/main" id="{D906974A-CD29-7A49-85D3-0D0EF0B44B9F}"/>
              </a:ext>
            </a:extLst>
          </p:cNvPr>
          <p:cNvSpPr txBox="1"/>
          <p:nvPr/>
        </p:nvSpPr>
        <p:spPr>
          <a:xfrm>
            <a:off x="479263" y="6725096"/>
            <a:ext cx="13107460" cy="1231684"/>
          </a:xfrm>
          <a:prstGeom prst="rect">
            <a:avLst/>
          </a:prstGeom>
          <a:noFill/>
        </p:spPr>
        <p:txBody>
          <a:bodyPr wrap="square">
            <a:spAutoFit/>
          </a:bodyPr>
          <a:lstStyle/>
          <a:p>
            <a:pPr>
              <a:lnSpc>
                <a:spcPct val="150000"/>
              </a:lnSpc>
            </a:pPr>
            <a:r>
              <a:rPr lang="en-GB" sz="1700" dirty="0">
                <a:solidFill>
                  <a:srgbClr val="3B3535"/>
                </a:solidFill>
                <a:latin typeface="Sora Light" pitchFamily="34" charset="0"/>
                <a:cs typeface="Sora Light" pitchFamily="34" charset="-120"/>
              </a:rPr>
              <a:t>We will identify citations within the dynamic networks that exhibit classification-relevant behaviours and develop a validated framework to confirm these observations. This provides a systematic approach to understanding and verifying citation dynamics in evolving scholarly landscapes.</a:t>
            </a:r>
            <a:endParaRPr lang="en-IL" sz="1700" dirty="0">
              <a:solidFill>
                <a:srgbClr val="3B3535"/>
              </a:solidFill>
              <a:latin typeface="Sora Light" pitchFamily="34" charset="0"/>
              <a:cs typeface="Sora Light" pitchFamily="34" charset="-12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28D46-724F-356F-8338-BDF1F1471C74}"/>
            </a:ext>
          </a:extLst>
        </p:cNvPr>
        <p:cNvGrpSpPr/>
        <p:nvPr/>
      </p:nvGrpSpPr>
      <p:grpSpPr>
        <a:xfrm>
          <a:off x="0" y="0"/>
          <a:ext cx="0" cy="0"/>
          <a:chOff x="0" y="0"/>
          <a:chExt cx="0" cy="0"/>
        </a:xfrm>
      </p:grpSpPr>
      <p:sp>
        <p:nvSpPr>
          <p:cNvPr id="22" name="Text 0">
            <a:extLst>
              <a:ext uri="{FF2B5EF4-FFF2-40B4-BE49-F238E27FC236}">
                <a16:creationId xmlns:a16="http://schemas.microsoft.com/office/drawing/2014/main" id="{7BA07FB4-432B-C41B-EF5D-857184CDC0C1}"/>
              </a:ext>
            </a:extLst>
          </p:cNvPr>
          <p:cNvSpPr/>
          <p:nvPr/>
        </p:nvSpPr>
        <p:spPr>
          <a:xfrm>
            <a:off x="3756323" y="652229"/>
            <a:ext cx="10298430" cy="712708"/>
          </a:xfrm>
          <a:prstGeom prst="rect">
            <a:avLst/>
          </a:prstGeom>
          <a:noFill/>
          <a:ln/>
        </p:spPr>
        <p:txBody>
          <a:bodyPr wrap="none" lIns="0" tIns="0" rIns="0" bIns="0" rtlCol="0" anchor="t"/>
          <a:lstStyle/>
          <a:p>
            <a:pPr marL="0" indent="0">
              <a:lnSpc>
                <a:spcPts val="5600"/>
              </a:lnSpc>
              <a:buNone/>
            </a:pPr>
            <a:r>
              <a:rPr lang="en-US" sz="4450" dirty="0">
                <a:solidFill>
                  <a:srgbClr val="597DB9"/>
                </a:solidFill>
                <a:latin typeface="Alexandria Semi Bold" pitchFamily="34" charset="0"/>
                <a:cs typeface="Alexandria Semi Bold" pitchFamily="34" charset="-120"/>
              </a:rPr>
              <a:t>Classification Evaluation</a:t>
            </a:r>
            <a:endParaRPr lang="en-US" sz="4450" dirty="0"/>
          </a:p>
        </p:txBody>
      </p:sp>
      <p:graphicFrame>
        <p:nvGraphicFramePr>
          <p:cNvPr id="2" name="Diagram 1">
            <a:extLst>
              <a:ext uri="{FF2B5EF4-FFF2-40B4-BE49-F238E27FC236}">
                <a16:creationId xmlns:a16="http://schemas.microsoft.com/office/drawing/2014/main" id="{C2831345-889F-C919-BA96-3523F036E256}"/>
              </a:ext>
            </a:extLst>
          </p:cNvPr>
          <p:cNvGraphicFramePr/>
          <p:nvPr>
            <p:extLst>
              <p:ext uri="{D42A27DB-BD31-4B8C-83A1-F6EECF244321}">
                <p14:modId xmlns:p14="http://schemas.microsoft.com/office/powerpoint/2010/main" val="1185698555"/>
              </p:ext>
            </p:extLst>
          </p:nvPr>
        </p:nvGraphicFramePr>
        <p:xfrm>
          <a:off x="-723558" y="3036281"/>
          <a:ext cx="8217435" cy="31695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EE5D4502-0CCE-64A1-A947-7E29AA5BF7A9}"/>
              </a:ext>
            </a:extLst>
          </p:cNvPr>
          <p:cNvGraphicFramePr/>
          <p:nvPr>
            <p:extLst>
              <p:ext uri="{D42A27DB-BD31-4B8C-83A1-F6EECF244321}">
                <p14:modId xmlns:p14="http://schemas.microsoft.com/office/powerpoint/2010/main" val="2196570137"/>
              </p:ext>
            </p:extLst>
          </p:nvPr>
        </p:nvGraphicFramePr>
        <p:xfrm>
          <a:off x="7756634" y="2998357"/>
          <a:ext cx="7947001" cy="316957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TextBox 6">
            <a:extLst>
              <a:ext uri="{FF2B5EF4-FFF2-40B4-BE49-F238E27FC236}">
                <a16:creationId xmlns:a16="http://schemas.microsoft.com/office/drawing/2014/main" id="{AF535A9B-16FC-4C5A-9FC2-83C8738C1F24}"/>
              </a:ext>
            </a:extLst>
          </p:cNvPr>
          <p:cNvSpPr txBox="1"/>
          <p:nvPr/>
        </p:nvSpPr>
        <p:spPr>
          <a:xfrm>
            <a:off x="758309" y="1937324"/>
            <a:ext cx="5842188" cy="615553"/>
          </a:xfrm>
          <a:prstGeom prst="rect">
            <a:avLst/>
          </a:prstGeom>
          <a:noFill/>
        </p:spPr>
        <p:txBody>
          <a:bodyPr wrap="square">
            <a:spAutoFit/>
          </a:bodyPr>
          <a:lstStyle/>
          <a:p>
            <a:r>
              <a:rPr lang="en-GB" sz="1700" dirty="0">
                <a:solidFill>
                  <a:srgbClr val="3B3535"/>
                </a:solidFill>
                <a:latin typeface="Sora Light" pitchFamily="34" charset="0"/>
                <a:cs typeface="Sora Light" pitchFamily="34" charset="-120"/>
              </a:rPr>
              <a:t>Connectivity in dynamic networks is the ability to maintain communication despite changing topology.</a:t>
            </a:r>
            <a:endParaRPr lang="en-IL" sz="1700" dirty="0">
              <a:solidFill>
                <a:srgbClr val="3B3535"/>
              </a:solidFill>
              <a:latin typeface="Sora Light" pitchFamily="34" charset="0"/>
              <a:cs typeface="Sora Light" pitchFamily="34" charset="-120"/>
            </a:endParaRPr>
          </a:p>
        </p:txBody>
      </p:sp>
      <p:sp>
        <p:nvSpPr>
          <p:cNvPr id="8" name="Rectangle 1">
            <a:extLst>
              <a:ext uri="{FF2B5EF4-FFF2-40B4-BE49-F238E27FC236}">
                <a16:creationId xmlns:a16="http://schemas.microsoft.com/office/drawing/2014/main" id="{E2892042-2AFE-04EC-0C10-567321C17EE8}"/>
              </a:ext>
            </a:extLst>
          </p:cNvPr>
          <p:cNvSpPr>
            <a:spLocks noChangeArrowheads="1"/>
          </p:cNvSpPr>
          <p:nvPr/>
        </p:nvSpPr>
        <p:spPr bwMode="auto">
          <a:xfrm>
            <a:off x="8905538" y="1962993"/>
            <a:ext cx="5407573"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IL" altLang="en-IL" sz="1700" dirty="0">
                <a:solidFill>
                  <a:srgbClr val="3B3535"/>
                </a:solidFill>
                <a:latin typeface="Sora Light" pitchFamily="34" charset="0"/>
                <a:cs typeface="Sora Light" pitchFamily="34" charset="-120"/>
              </a:rPr>
              <a:t>The centroid in dynamic networks minimizes total distance to all nodes as topology changes.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IL" altLang="en-IL"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FE6E9F23-093E-A69C-A73E-4CC5D4240C19}"/>
                  </a:ext>
                </a:extLst>
              </p:cNvPr>
              <p:cNvSpPr txBox="1"/>
              <p:nvPr/>
            </p:nvSpPr>
            <p:spPr>
              <a:xfrm>
                <a:off x="-893850" y="6694131"/>
                <a:ext cx="820905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IL" sz="2800" smtClean="0">
                          <a:latin typeface="Cambria Math" panose="02040503050406030204" pitchFamily="18" charset="0"/>
                        </a:rPr>
                        <m:t>Δ</m:t>
                      </m:r>
                      <m:sSub>
                        <m:sSubPr>
                          <m:ctrlPr>
                            <a:rPr lang="en-IL" sz="2800" i="1">
                              <a:solidFill>
                                <a:srgbClr val="836967"/>
                              </a:solidFill>
                              <a:latin typeface="Cambria Math" panose="02040503050406030204" pitchFamily="18" charset="0"/>
                            </a:rPr>
                          </m:ctrlPr>
                        </m:sSubPr>
                        <m:e>
                          <m:r>
                            <a:rPr lang="en-IL" sz="2800" b="1" i="0">
                              <a:latin typeface="Cambria Math" panose="02040503050406030204" pitchFamily="18" charset="0"/>
                            </a:rPr>
                            <m:t>𝐯</m:t>
                          </m:r>
                        </m:e>
                        <m:sub>
                          <m:r>
                            <a:rPr lang="en-IL" sz="2800" b="0" i="1">
                              <a:latin typeface="Cambria Math" panose="02040503050406030204" pitchFamily="18" charset="0"/>
                            </a:rPr>
                            <m:t>𝑖</m:t>
                          </m:r>
                        </m:sub>
                      </m:sSub>
                      <m:r>
                        <a:rPr lang="en-IL" sz="2800" b="0" i="0">
                          <a:latin typeface="Cambria Math" panose="02040503050406030204" pitchFamily="18" charset="0"/>
                        </a:rPr>
                        <m:t>=∥</m:t>
                      </m:r>
                      <m:sSub>
                        <m:sSubPr>
                          <m:ctrlPr>
                            <a:rPr lang="en-IL" sz="2800" b="0" i="1">
                              <a:solidFill>
                                <a:srgbClr val="836967"/>
                              </a:solidFill>
                              <a:latin typeface="Cambria Math" panose="02040503050406030204" pitchFamily="18" charset="0"/>
                            </a:rPr>
                          </m:ctrlPr>
                        </m:sSubPr>
                        <m:e>
                          <m:r>
                            <a:rPr lang="en-IL" sz="2800" b="1" i="0">
                              <a:latin typeface="Cambria Math" panose="02040503050406030204" pitchFamily="18" charset="0"/>
                            </a:rPr>
                            <m:t>𝐯</m:t>
                          </m:r>
                        </m:e>
                        <m:sub>
                          <m:r>
                            <a:rPr lang="en-IL" sz="2800" b="0" i="1">
                              <a:latin typeface="Cambria Math" panose="02040503050406030204" pitchFamily="18" charset="0"/>
                            </a:rPr>
                            <m:t>𝑖</m:t>
                          </m:r>
                        </m:sub>
                      </m:sSub>
                      <m:d>
                        <m:dPr>
                          <m:ctrlPr>
                            <a:rPr lang="en-IL" sz="2800" b="0" i="1">
                              <a:latin typeface="Cambria Math" panose="02040503050406030204" pitchFamily="18" charset="0"/>
                            </a:rPr>
                          </m:ctrlPr>
                        </m:dPr>
                        <m:e>
                          <m:r>
                            <a:rPr lang="en-IL" sz="2800" b="0" i="1">
                              <a:latin typeface="Cambria Math" panose="02040503050406030204" pitchFamily="18" charset="0"/>
                            </a:rPr>
                            <m:t>𝑡</m:t>
                          </m:r>
                          <m:r>
                            <a:rPr lang="en-IL" sz="2800" b="0" i="0">
                              <a:latin typeface="Cambria Math" panose="02040503050406030204" pitchFamily="18" charset="0"/>
                            </a:rPr>
                            <m:t>+</m:t>
                          </m:r>
                          <m:r>
                            <m:rPr>
                              <m:sty m:val="p"/>
                            </m:rPr>
                            <a:rPr lang="en-IL" sz="2800" b="0" i="0">
                              <a:latin typeface="Cambria Math" panose="02040503050406030204" pitchFamily="18" charset="0"/>
                            </a:rPr>
                            <m:t>Δ</m:t>
                          </m:r>
                          <m:r>
                            <a:rPr lang="en-IL" sz="2800" b="0" i="1">
                              <a:latin typeface="Cambria Math" panose="02040503050406030204" pitchFamily="18" charset="0"/>
                            </a:rPr>
                            <m:t>𝑡</m:t>
                          </m:r>
                        </m:e>
                      </m:d>
                      <m:r>
                        <a:rPr lang="en-IL" sz="2800" b="0" i="0">
                          <a:latin typeface="Cambria Math" panose="02040503050406030204" pitchFamily="18" charset="0"/>
                        </a:rPr>
                        <m:t>−</m:t>
                      </m:r>
                      <m:sSub>
                        <m:sSubPr>
                          <m:ctrlPr>
                            <a:rPr lang="en-IL" sz="2800" b="0" i="1">
                              <a:solidFill>
                                <a:srgbClr val="836967"/>
                              </a:solidFill>
                              <a:latin typeface="Cambria Math" panose="02040503050406030204" pitchFamily="18" charset="0"/>
                            </a:rPr>
                          </m:ctrlPr>
                        </m:sSubPr>
                        <m:e>
                          <m:r>
                            <a:rPr lang="en-IL" sz="2800" b="1" i="0">
                              <a:latin typeface="Cambria Math" panose="02040503050406030204" pitchFamily="18" charset="0"/>
                            </a:rPr>
                            <m:t>𝐯</m:t>
                          </m:r>
                        </m:e>
                        <m:sub>
                          <m:r>
                            <a:rPr lang="en-IL" sz="2800" b="0" i="1">
                              <a:latin typeface="Cambria Math" panose="02040503050406030204" pitchFamily="18" charset="0"/>
                            </a:rPr>
                            <m:t>𝑖</m:t>
                          </m:r>
                        </m:sub>
                      </m:sSub>
                      <m:d>
                        <m:dPr>
                          <m:ctrlPr>
                            <a:rPr lang="en-IL" sz="2800" b="0" i="1">
                              <a:latin typeface="Cambria Math" panose="02040503050406030204" pitchFamily="18" charset="0"/>
                            </a:rPr>
                          </m:ctrlPr>
                        </m:dPr>
                        <m:e>
                          <m:r>
                            <a:rPr lang="en-IL" sz="2800" b="0" i="1">
                              <a:latin typeface="Cambria Math" panose="02040503050406030204" pitchFamily="18" charset="0"/>
                            </a:rPr>
                            <m:t>𝑡</m:t>
                          </m:r>
                        </m:e>
                      </m:d>
                      <m:r>
                        <a:rPr lang="en-IL" sz="2800" b="0" i="0">
                          <a:latin typeface="Cambria Math" panose="02040503050406030204" pitchFamily="18" charset="0"/>
                        </a:rPr>
                        <m:t>∥</m:t>
                      </m:r>
                    </m:oMath>
                  </m:oMathPara>
                </a14:m>
                <a:endParaRPr lang="en-IL" sz="2800" dirty="0"/>
              </a:p>
            </p:txBody>
          </p:sp>
        </mc:Choice>
        <mc:Fallback>
          <p:sp>
            <p:nvSpPr>
              <p:cNvPr id="6" name="TextBox 5">
                <a:extLst>
                  <a:ext uri="{FF2B5EF4-FFF2-40B4-BE49-F238E27FC236}">
                    <a16:creationId xmlns:a16="http://schemas.microsoft.com/office/drawing/2014/main" id="{FE6E9F23-093E-A69C-A73E-4CC5D4240C19}"/>
                  </a:ext>
                </a:extLst>
              </p:cNvPr>
              <p:cNvSpPr txBox="1">
                <a:spLocks noRot="1" noChangeAspect="1" noMove="1" noResize="1" noEditPoints="1" noAdjustHandles="1" noChangeArrowheads="1" noChangeShapeType="1" noTextEdit="1"/>
              </p:cNvSpPr>
              <p:nvPr/>
            </p:nvSpPr>
            <p:spPr>
              <a:xfrm>
                <a:off x="-893850" y="6694131"/>
                <a:ext cx="8209050" cy="523220"/>
              </a:xfrm>
              <a:prstGeom prst="rect">
                <a:avLst/>
              </a:prstGeom>
              <a:blipFill>
                <a:blip r:embed="rId13"/>
                <a:stretch>
                  <a:fillRect/>
                </a:stretch>
              </a:blipFill>
            </p:spPr>
            <p:txBody>
              <a:bodyPr/>
              <a:lstStyle/>
              <a:p>
                <a:r>
                  <a:rPr lang="en-IL">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CA4F720C-D2AE-25A8-F581-28B58D8791C5}"/>
                  </a:ext>
                </a:extLst>
              </p:cNvPr>
              <p:cNvSpPr txBox="1"/>
              <p:nvPr/>
            </p:nvSpPr>
            <p:spPr>
              <a:xfrm>
                <a:off x="10147609" y="6066910"/>
                <a:ext cx="2923429" cy="101668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lang="en-IL" i="1"/>
                          </m:ctrlPr>
                        </m:sSubSupPr>
                        <m:e>
                          <m:r>
                            <a:rPr lang="en-IL" b="1" i="1"/>
                            <m:t>𝐯</m:t>
                          </m:r>
                        </m:e>
                        <m:sub>
                          <m:r>
                            <a:rPr lang="en-IL" i="1"/>
                            <m:t>𝑖</m:t>
                          </m:r>
                        </m:sub>
                        <m:sup>
                          <m:r>
                            <m:rPr>
                              <m:nor/>
                            </m:rPr>
                            <a:rPr lang="en-IL"/>
                            <m:t>center</m:t>
                          </m:r>
                        </m:sup>
                      </m:sSubSup>
                      <m:d>
                        <m:dPr>
                          <m:ctrlPr>
                            <a:rPr lang="en-IL" i="1"/>
                          </m:ctrlPr>
                        </m:dPr>
                        <m:e>
                          <m:r>
                            <a:rPr lang="en-IL" i="1"/>
                            <m:t>𝑡</m:t>
                          </m:r>
                        </m:e>
                      </m:d>
                      <m:r>
                        <a:rPr lang="en-IL" i="1"/>
                        <m:t>=</m:t>
                      </m:r>
                      <m:f>
                        <m:fPr>
                          <m:ctrlPr>
                            <a:rPr lang="en-IL" i="1"/>
                          </m:ctrlPr>
                        </m:fPr>
                        <m:num>
                          <m:r>
                            <a:rPr lang="en-IL" i="1"/>
                            <m:t>1</m:t>
                          </m:r>
                        </m:num>
                        <m:den>
                          <m:r>
                            <a:rPr lang="en-IL" i="1"/>
                            <m:t>𝑁</m:t>
                          </m:r>
                        </m:den>
                      </m:f>
                      <m:nary>
                        <m:naryPr>
                          <m:chr m:val="∑"/>
                          <m:limLoc m:val="undOvr"/>
                          <m:grow m:val="on"/>
                          <m:supHide m:val="on"/>
                          <m:ctrlPr>
                            <a:rPr lang="en-IL" i="1"/>
                          </m:ctrlPr>
                        </m:naryPr>
                        <m:sub>
                          <m:r>
                            <a:rPr lang="en-IL" i="1"/>
                            <m:t>𝑗</m:t>
                          </m:r>
                          <m:r>
                            <a:rPr lang="en-IL" i="1"/>
                            <m:t>∈</m:t>
                          </m:r>
                          <m:r>
                            <m:rPr>
                              <m:nor/>
                            </m:rPr>
                            <a:rPr lang="en-IL"/>
                            <m:t>cluster</m:t>
                          </m:r>
                        </m:sub>
                        <m:sup/>
                        <m:e>
                          <m:sSub>
                            <m:sSubPr>
                              <m:ctrlPr>
                                <a:rPr lang="en-IL" i="1"/>
                              </m:ctrlPr>
                            </m:sSubPr>
                            <m:e>
                              <m:r>
                                <a:rPr lang="en-IL" b="1" i="1"/>
                                <m:t>𝐯</m:t>
                              </m:r>
                            </m:e>
                            <m:sub>
                              <m:r>
                                <a:rPr lang="en-IL" i="1"/>
                                <m:t>𝑗</m:t>
                              </m:r>
                            </m:sub>
                          </m:sSub>
                          <m:d>
                            <m:dPr>
                              <m:ctrlPr>
                                <a:rPr lang="en-IL" i="1"/>
                              </m:ctrlPr>
                            </m:dPr>
                            <m:e>
                              <m:r>
                                <a:rPr lang="en-IL" i="1"/>
                                <m:t>𝑡</m:t>
                              </m:r>
                            </m:e>
                          </m:d>
                        </m:e>
                      </m:nary>
                    </m:oMath>
                  </m:oMathPara>
                </a14:m>
                <a:endParaRPr lang="en-IL" dirty="0"/>
              </a:p>
              <a:p>
                <a:endParaRPr lang="en-IL" dirty="0"/>
              </a:p>
            </p:txBody>
          </p:sp>
        </mc:Choice>
        <mc:Fallback>
          <p:sp>
            <p:nvSpPr>
              <p:cNvPr id="21" name="TextBox 20">
                <a:extLst>
                  <a:ext uri="{FF2B5EF4-FFF2-40B4-BE49-F238E27FC236}">
                    <a16:creationId xmlns:a16="http://schemas.microsoft.com/office/drawing/2014/main" id="{CA4F720C-D2AE-25A8-F581-28B58D8791C5}"/>
                  </a:ext>
                </a:extLst>
              </p:cNvPr>
              <p:cNvSpPr txBox="1">
                <a:spLocks noRot="1" noChangeAspect="1" noMove="1" noResize="1" noEditPoints="1" noAdjustHandles="1" noChangeArrowheads="1" noChangeShapeType="1" noTextEdit="1"/>
              </p:cNvSpPr>
              <p:nvPr/>
            </p:nvSpPr>
            <p:spPr>
              <a:xfrm>
                <a:off x="10147609" y="6066910"/>
                <a:ext cx="2923429" cy="1016689"/>
              </a:xfrm>
              <a:prstGeom prst="rect">
                <a:avLst/>
              </a:prstGeom>
              <a:blipFill>
                <a:blip r:embed="rId14"/>
                <a:stretch>
                  <a:fillRect/>
                </a:stretch>
              </a:blipFill>
            </p:spPr>
            <p:txBody>
              <a:bodyPr/>
              <a:lstStyle/>
              <a:p>
                <a:r>
                  <a:rPr lang="en-IL">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B48FE904-0F29-F83A-AA71-F82E6C9F3689}"/>
                  </a:ext>
                </a:extLst>
              </p:cNvPr>
              <p:cNvSpPr txBox="1"/>
              <p:nvPr/>
            </p:nvSpPr>
            <p:spPr>
              <a:xfrm>
                <a:off x="10274799" y="7388772"/>
                <a:ext cx="3584186" cy="62914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IL" sz="2000" i="1" smtClean="0"/>
                          </m:ctrlPr>
                        </m:sSubPr>
                        <m:e>
                          <m:r>
                            <m:rPr>
                              <m:sty m:val="p"/>
                            </m:rPr>
                            <a:rPr lang="en-US" sz="2000" b="0" i="0" smtClean="0">
                              <a:latin typeface="Cambria Math" panose="02040503050406030204" pitchFamily="18" charset="0"/>
                            </a:rPr>
                            <m:t>gra</m:t>
                          </m:r>
                          <m:r>
                            <a:rPr lang="en-US" sz="2000" b="0" i="1" smtClean="0">
                              <a:latin typeface="Cambria Math" panose="02040503050406030204" pitchFamily="18" charset="0"/>
                            </a:rPr>
                            <m:t>𝑣𝑖𝑡𝑦</m:t>
                          </m:r>
                        </m:e>
                        <m:sub>
                          <m:r>
                            <a:rPr lang="en-IL" sz="2000" i="1"/>
                            <m:t>𝑖</m:t>
                          </m:r>
                        </m:sub>
                      </m:sSub>
                      <m:d>
                        <m:dPr>
                          <m:ctrlPr>
                            <a:rPr lang="en-IL" sz="2000" i="1"/>
                          </m:ctrlPr>
                        </m:dPr>
                        <m:e>
                          <m:r>
                            <a:rPr lang="en-IL" sz="2000" i="1"/>
                            <m:t>𝑡</m:t>
                          </m:r>
                        </m:e>
                      </m:d>
                      <m:r>
                        <a:rPr lang="en-IL" sz="2000" i="1"/>
                        <m:t>=</m:t>
                      </m:r>
                      <m:sSubSup>
                        <m:sSubSupPr>
                          <m:ctrlPr>
                            <a:rPr lang="en-IL" sz="2000" i="1"/>
                          </m:ctrlPr>
                        </m:sSubSupPr>
                        <m:e>
                          <m:r>
                            <m:rPr>
                              <m:sty m:val="p"/>
                            </m:rPr>
                            <a:rPr lang="en-IL" sz="2000"/>
                            <m:t>v</m:t>
                          </m:r>
                        </m:e>
                        <m:sub>
                          <m:r>
                            <a:rPr lang="en-IL" sz="2000" i="1"/>
                            <m:t>𝑖</m:t>
                          </m:r>
                        </m:sub>
                        <m:sup>
                          <m:r>
                            <m:rPr>
                              <m:nor/>
                            </m:rPr>
                            <a:rPr lang="en-IL" sz="2000"/>
                            <m:t>center</m:t>
                          </m:r>
                        </m:sup>
                      </m:sSubSup>
                      <m:d>
                        <m:dPr>
                          <m:ctrlPr>
                            <a:rPr lang="en-IL" sz="2000" i="1"/>
                          </m:ctrlPr>
                        </m:dPr>
                        <m:e>
                          <m:r>
                            <a:rPr lang="en-IL" sz="2000" i="1"/>
                            <m:t>𝑡</m:t>
                          </m:r>
                        </m:e>
                      </m:d>
                      <m:r>
                        <a:rPr lang="en-IL" sz="2000" i="1"/>
                        <m:t>−</m:t>
                      </m:r>
                      <m:sSub>
                        <m:sSubPr>
                          <m:ctrlPr>
                            <a:rPr lang="en-IL" sz="2000" i="1"/>
                          </m:ctrlPr>
                        </m:sSubPr>
                        <m:e>
                          <m:r>
                            <m:rPr>
                              <m:sty m:val="p"/>
                            </m:rPr>
                            <a:rPr lang="en-IL" sz="2000"/>
                            <m:t>v</m:t>
                          </m:r>
                        </m:e>
                        <m:sub>
                          <m:r>
                            <a:rPr lang="en-IL" sz="2000" i="1"/>
                            <m:t>𝑖</m:t>
                          </m:r>
                        </m:sub>
                      </m:sSub>
                      <m:d>
                        <m:dPr>
                          <m:ctrlPr>
                            <a:rPr lang="en-IL" sz="2000" i="1"/>
                          </m:ctrlPr>
                        </m:dPr>
                        <m:e>
                          <m:r>
                            <a:rPr lang="en-IL" sz="2000" i="1"/>
                            <m:t>𝑡</m:t>
                          </m:r>
                        </m:e>
                      </m:d>
                    </m:oMath>
                  </m:oMathPara>
                </a14:m>
                <a:endParaRPr lang="en-IL" sz="2000" dirty="0"/>
              </a:p>
              <a:p>
                <a:endParaRPr lang="en-IL" dirty="0"/>
              </a:p>
            </p:txBody>
          </p:sp>
        </mc:Choice>
        <mc:Fallback>
          <p:sp>
            <p:nvSpPr>
              <p:cNvPr id="23" name="TextBox 22">
                <a:extLst>
                  <a:ext uri="{FF2B5EF4-FFF2-40B4-BE49-F238E27FC236}">
                    <a16:creationId xmlns:a16="http://schemas.microsoft.com/office/drawing/2014/main" id="{B48FE904-0F29-F83A-AA71-F82E6C9F3689}"/>
                  </a:ext>
                </a:extLst>
              </p:cNvPr>
              <p:cNvSpPr txBox="1">
                <a:spLocks noRot="1" noChangeAspect="1" noMove="1" noResize="1" noEditPoints="1" noAdjustHandles="1" noChangeArrowheads="1" noChangeShapeType="1" noTextEdit="1"/>
              </p:cNvSpPr>
              <p:nvPr/>
            </p:nvSpPr>
            <p:spPr>
              <a:xfrm>
                <a:off x="10274799" y="7388772"/>
                <a:ext cx="3584186" cy="629147"/>
              </a:xfrm>
              <a:prstGeom prst="rect">
                <a:avLst/>
              </a:prstGeom>
              <a:blipFill>
                <a:blip r:embed="rId15"/>
                <a:stretch>
                  <a:fillRect l="-1361" t="-1942"/>
                </a:stretch>
              </a:blipFill>
            </p:spPr>
            <p:txBody>
              <a:bodyPr/>
              <a:lstStyle/>
              <a:p>
                <a:r>
                  <a:rPr lang="en-IL">
                    <a:noFill/>
                  </a:rPr>
                  <a:t> </a:t>
                </a:r>
              </a:p>
            </p:txBody>
          </p:sp>
        </mc:Fallback>
      </mc:AlternateContent>
    </p:spTree>
    <p:extLst>
      <p:ext uri="{BB962C8B-B14F-4D97-AF65-F5344CB8AC3E}">
        <p14:creationId xmlns:p14="http://schemas.microsoft.com/office/powerpoint/2010/main" val="2120700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4ADEB-515A-4B5E-D133-2E685AB72DAC}"/>
            </a:ext>
          </a:extLst>
        </p:cNvPr>
        <p:cNvGrpSpPr/>
        <p:nvPr/>
      </p:nvGrpSpPr>
      <p:grpSpPr>
        <a:xfrm>
          <a:off x="0" y="0"/>
          <a:ext cx="0" cy="0"/>
          <a:chOff x="0" y="0"/>
          <a:chExt cx="0" cy="0"/>
        </a:xfrm>
      </p:grpSpPr>
      <p:sp>
        <p:nvSpPr>
          <p:cNvPr id="3" name="Shape 1">
            <a:extLst>
              <a:ext uri="{FF2B5EF4-FFF2-40B4-BE49-F238E27FC236}">
                <a16:creationId xmlns:a16="http://schemas.microsoft.com/office/drawing/2014/main" id="{57407920-3AE4-46E4-C072-915ADA81490A}"/>
              </a:ext>
            </a:extLst>
          </p:cNvPr>
          <p:cNvSpPr/>
          <p:nvPr/>
        </p:nvSpPr>
        <p:spPr>
          <a:xfrm>
            <a:off x="7307579" y="2069880"/>
            <a:ext cx="45719" cy="4932760"/>
          </a:xfrm>
          <a:prstGeom prst="roundRect">
            <a:avLst>
              <a:gd name="adj" fmla="val 410222"/>
            </a:avLst>
          </a:prstGeom>
          <a:solidFill>
            <a:srgbClr val="BBC2DC"/>
          </a:solidFill>
          <a:ln/>
        </p:spPr>
        <p:txBody>
          <a:bodyPr/>
          <a:lstStyle/>
          <a:p>
            <a:endParaRPr lang="en-IL"/>
          </a:p>
        </p:txBody>
      </p:sp>
      <p:sp>
        <p:nvSpPr>
          <p:cNvPr id="4" name="Shape 2">
            <a:extLst>
              <a:ext uri="{FF2B5EF4-FFF2-40B4-BE49-F238E27FC236}">
                <a16:creationId xmlns:a16="http://schemas.microsoft.com/office/drawing/2014/main" id="{CC91BE7F-7BB3-175C-7532-3034D3A4636B}"/>
              </a:ext>
            </a:extLst>
          </p:cNvPr>
          <p:cNvSpPr/>
          <p:nvPr/>
        </p:nvSpPr>
        <p:spPr>
          <a:xfrm>
            <a:off x="6642140" y="2397064"/>
            <a:ext cx="520898" cy="15240"/>
          </a:xfrm>
          <a:prstGeom prst="roundRect">
            <a:avLst>
              <a:gd name="adj" fmla="val 410222"/>
            </a:avLst>
          </a:prstGeom>
          <a:solidFill>
            <a:srgbClr val="BBC2DC"/>
          </a:solidFill>
          <a:ln/>
        </p:spPr>
        <p:txBody>
          <a:bodyPr/>
          <a:lstStyle/>
          <a:p>
            <a:endParaRPr lang="en-IL"/>
          </a:p>
        </p:txBody>
      </p:sp>
      <p:sp>
        <p:nvSpPr>
          <p:cNvPr id="5" name="Shape 3">
            <a:extLst>
              <a:ext uri="{FF2B5EF4-FFF2-40B4-BE49-F238E27FC236}">
                <a16:creationId xmlns:a16="http://schemas.microsoft.com/office/drawing/2014/main" id="{C7F80E8C-8761-7B08-940D-0CE764380EB6}"/>
              </a:ext>
            </a:extLst>
          </p:cNvPr>
          <p:cNvSpPr/>
          <p:nvPr/>
        </p:nvSpPr>
        <p:spPr>
          <a:xfrm>
            <a:off x="7147798" y="2237282"/>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6" name="Text 4">
            <a:extLst>
              <a:ext uri="{FF2B5EF4-FFF2-40B4-BE49-F238E27FC236}">
                <a16:creationId xmlns:a16="http://schemas.microsoft.com/office/drawing/2014/main" id="{A50F1A2A-AB2F-B503-FC80-9AFC24815165}"/>
              </a:ext>
            </a:extLst>
          </p:cNvPr>
          <p:cNvSpPr/>
          <p:nvPr/>
        </p:nvSpPr>
        <p:spPr>
          <a:xfrm>
            <a:off x="7269004" y="2287169"/>
            <a:ext cx="92392"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1</a:t>
            </a:r>
            <a:endParaRPr lang="en-US" sz="1850" dirty="0"/>
          </a:p>
        </p:txBody>
      </p:sp>
      <p:sp>
        <p:nvSpPr>
          <p:cNvPr id="7" name="Text 5">
            <a:extLst>
              <a:ext uri="{FF2B5EF4-FFF2-40B4-BE49-F238E27FC236}">
                <a16:creationId xmlns:a16="http://schemas.microsoft.com/office/drawing/2014/main" id="{833ACFA3-8482-C6D6-66C5-7B8D3E9F8A4B}"/>
              </a:ext>
            </a:extLst>
          </p:cNvPr>
          <p:cNvSpPr/>
          <p:nvPr/>
        </p:nvSpPr>
        <p:spPr>
          <a:xfrm>
            <a:off x="4538067" y="2218708"/>
            <a:ext cx="1958459"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Introduction</a:t>
            </a:r>
            <a:endParaRPr lang="en-US" sz="1500" dirty="0"/>
          </a:p>
        </p:txBody>
      </p:sp>
      <p:sp>
        <p:nvSpPr>
          <p:cNvPr id="8" name="Shape 6">
            <a:extLst>
              <a:ext uri="{FF2B5EF4-FFF2-40B4-BE49-F238E27FC236}">
                <a16:creationId xmlns:a16="http://schemas.microsoft.com/office/drawing/2014/main" id="{BFC056FC-E92F-BE25-05E7-094DBE4257F2}"/>
              </a:ext>
            </a:extLst>
          </p:cNvPr>
          <p:cNvSpPr/>
          <p:nvPr/>
        </p:nvSpPr>
        <p:spPr>
          <a:xfrm>
            <a:off x="7467362" y="3141205"/>
            <a:ext cx="520898" cy="15240"/>
          </a:xfrm>
          <a:prstGeom prst="roundRect">
            <a:avLst>
              <a:gd name="adj" fmla="val 410222"/>
            </a:avLst>
          </a:prstGeom>
          <a:solidFill>
            <a:srgbClr val="BBC2DC"/>
          </a:solidFill>
          <a:ln/>
        </p:spPr>
        <p:txBody>
          <a:bodyPr/>
          <a:lstStyle/>
          <a:p>
            <a:endParaRPr lang="en-IL"/>
          </a:p>
        </p:txBody>
      </p:sp>
      <p:sp>
        <p:nvSpPr>
          <p:cNvPr id="9" name="Shape 7">
            <a:extLst>
              <a:ext uri="{FF2B5EF4-FFF2-40B4-BE49-F238E27FC236}">
                <a16:creationId xmlns:a16="http://schemas.microsoft.com/office/drawing/2014/main" id="{3DFFAD2F-047C-076A-44C3-223A5E67C63A}"/>
              </a:ext>
            </a:extLst>
          </p:cNvPr>
          <p:cNvSpPr/>
          <p:nvPr/>
        </p:nvSpPr>
        <p:spPr>
          <a:xfrm>
            <a:off x="7147798" y="2981423"/>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0" name="Text 8">
            <a:extLst>
              <a:ext uri="{FF2B5EF4-FFF2-40B4-BE49-F238E27FC236}">
                <a16:creationId xmlns:a16="http://schemas.microsoft.com/office/drawing/2014/main" id="{9A7D3CA4-33BB-572F-FFDC-84E1AFFC716A}"/>
              </a:ext>
            </a:extLst>
          </p:cNvPr>
          <p:cNvSpPr/>
          <p:nvPr/>
        </p:nvSpPr>
        <p:spPr>
          <a:xfrm>
            <a:off x="7245072" y="3031310"/>
            <a:ext cx="140256"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2</a:t>
            </a:r>
            <a:endParaRPr lang="en-US" sz="1850" dirty="0"/>
          </a:p>
        </p:txBody>
      </p:sp>
      <p:sp>
        <p:nvSpPr>
          <p:cNvPr id="11" name="Text 9">
            <a:extLst>
              <a:ext uri="{FF2B5EF4-FFF2-40B4-BE49-F238E27FC236}">
                <a16:creationId xmlns:a16="http://schemas.microsoft.com/office/drawing/2014/main" id="{F255B2A9-4D0B-3B86-8D1D-33DAF151E6D9}"/>
              </a:ext>
            </a:extLst>
          </p:cNvPr>
          <p:cNvSpPr/>
          <p:nvPr/>
        </p:nvSpPr>
        <p:spPr>
          <a:xfrm>
            <a:off x="8133874" y="2962849"/>
            <a:ext cx="3047524" cy="244793"/>
          </a:xfrm>
          <a:prstGeom prst="rect">
            <a:avLst/>
          </a:prstGeom>
          <a:noFill/>
          <a:ln/>
        </p:spPr>
        <p:txBody>
          <a:bodyPr wrap="none" lIns="0" tIns="0" rIns="0" bIns="0" rtlCol="0" anchor="t"/>
          <a:lstStyle/>
          <a:p>
            <a:pPr marL="0" indent="0" algn="l">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Motivation</a:t>
            </a:r>
            <a:endParaRPr lang="en-US" sz="1500" dirty="0"/>
          </a:p>
        </p:txBody>
      </p:sp>
      <p:sp>
        <p:nvSpPr>
          <p:cNvPr id="12" name="Shape 10">
            <a:extLst>
              <a:ext uri="{FF2B5EF4-FFF2-40B4-BE49-F238E27FC236}">
                <a16:creationId xmlns:a16="http://schemas.microsoft.com/office/drawing/2014/main" id="{C816D7C5-B5C4-5F11-0AC0-C7FE24DFCEF1}"/>
              </a:ext>
            </a:extLst>
          </p:cNvPr>
          <p:cNvSpPr/>
          <p:nvPr/>
        </p:nvSpPr>
        <p:spPr>
          <a:xfrm>
            <a:off x="6642140" y="3810931"/>
            <a:ext cx="520898" cy="15240"/>
          </a:xfrm>
          <a:prstGeom prst="roundRect">
            <a:avLst>
              <a:gd name="adj" fmla="val 410222"/>
            </a:avLst>
          </a:prstGeom>
          <a:solidFill>
            <a:srgbClr val="BBC2DC"/>
          </a:solidFill>
          <a:ln/>
        </p:spPr>
        <p:txBody>
          <a:bodyPr/>
          <a:lstStyle/>
          <a:p>
            <a:endParaRPr lang="en-IL"/>
          </a:p>
        </p:txBody>
      </p:sp>
      <p:sp>
        <p:nvSpPr>
          <p:cNvPr id="13" name="Shape 11">
            <a:extLst>
              <a:ext uri="{FF2B5EF4-FFF2-40B4-BE49-F238E27FC236}">
                <a16:creationId xmlns:a16="http://schemas.microsoft.com/office/drawing/2014/main" id="{0027B3CB-BA6C-19EA-B74B-4A4B28BA6DA7}"/>
              </a:ext>
            </a:extLst>
          </p:cNvPr>
          <p:cNvSpPr/>
          <p:nvPr/>
        </p:nvSpPr>
        <p:spPr>
          <a:xfrm>
            <a:off x="7147798" y="3651149"/>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4" name="Text 12">
            <a:extLst>
              <a:ext uri="{FF2B5EF4-FFF2-40B4-BE49-F238E27FC236}">
                <a16:creationId xmlns:a16="http://schemas.microsoft.com/office/drawing/2014/main" id="{CE8B14AA-1971-C567-2B70-EA0B045288B9}"/>
              </a:ext>
            </a:extLst>
          </p:cNvPr>
          <p:cNvSpPr/>
          <p:nvPr/>
        </p:nvSpPr>
        <p:spPr>
          <a:xfrm>
            <a:off x="7244953" y="3701036"/>
            <a:ext cx="140494"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3</a:t>
            </a:r>
            <a:endParaRPr lang="en-US" sz="1850" dirty="0"/>
          </a:p>
        </p:txBody>
      </p:sp>
      <p:sp>
        <p:nvSpPr>
          <p:cNvPr id="15" name="Text 13">
            <a:extLst>
              <a:ext uri="{FF2B5EF4-FFF2-40B4-BE49-F238E27FC236}">
                <a16:creationId xmlns:a16="http://schemas.microsoft.com/office/drawing/2014/main" id="{AD544E29-85B3-200D-EC1C-E3AF8B30E706}"/>
              </a:ext>
            </a:extLst>
          </p:cNvPr>
          <p:cNvSpPr/>
          <p:nvPr/>
        </p:nvSpPr>
        <p:spPr>
          <a:xfrm>
            <a:off x="3708202" y="3632575"/>
            <a:ext cx="2788325"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Research Objectives</a:t>
            </a:r>
            <a:endParaRPr lang="en-US" sz="1500" dirty="0"/>
          </a:p>
        </p:txBody>
      </p:sp>
      <p:sp>
        <p:nvSpPr>
          <p:cNvPr id="16" name="Shape 14">
            <a:extLst>
              <a:ext uri="{FF2B5EF4-FFF2-40B4-BE49-F238E27FC236}">
                <a16:creationId xmlns:a16="http://schemas.microsoft.com/office/drawing/2014/main" id="{888BA8A4-AC78-C470-E7DA-4E749F59DBD2}"/>
              </a:ext>
            </a:extLst>
          </p:cNvPr>
          <p:cNvSpPr/>
          <p:nvPr/>
        </p:nvSpPr>
        <p:spPr>
          <a:xfrm>
            <a:off x="7467362" y="4480777"/>
            <a:ext cx="520898" cy="15240"/>
          </a:xfrm>
          <a:prstGeom prst="roundRect">
            <a:avLst>
              <a:gd name="adj" fmla="val 410222"/>
            </a:avLst>
          </a:prstGeom>
          <a:solidFill>
            <a:srgbClr val="BBC2DC"/>
          </a:solidFill>
          <a:ln/>
        </p:spPr>
        <p:txBody>
          <a:bodyPr/>
          <a:lstStyle/>
          <a:p>
            <a:endParaRPr lang="en-IL"/>
          </a:p>
        </p:txBody>
      </p:sp>
      <p:sp>
        <p:nvSpPr>
          <p:cNvPr id="17" name="Shape 15">
            <a:extLst>
              <a:ext uri="{FF2B5EF4-FFF2-40B4-BE49-F238E27FC236}">
                <a16:creationId xmlns:a16="http://schemas.microsoft.com/office/drawing/2014/main" id="{9EECEF14-6F85-28F9-58F8-967D62C64409}"/>
              </a:ext>
            </a:extLst>
          </p:cNvPr>
          <p:cNvSpPr/>
          <p:nvPr/>
        </p:nvSpPr>
        <p:spPr>
          <a:xfrm>
            <a:off x="7147798" y="4320995"/>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8" name="Text 16">
            <a:extLst>
              <a:ext uri="{FF2B5EF4-FFF2-40B4-BE49-F238E27FC236}">
                <a16:creationId xmlns:a16="http://schemas.microsoft.com/office/drawing/2014/main" id="{17CD4462-4E9B-262C-D162-591E23DFBE73}"/>
              </a:ext>
            </a:extLst>
          </p:cNvPr>
          <p:cNvSpPr/>
          <p:nvPr/>
        </p:nvSpPr>
        <p:spPr>
          <a:xfrm>
            <a:off x="7244358" y="4370882"/>
            <a:ext cx="141684"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4</a:t>
            </a:r>
            <a:endParaRPr lang="en-US" sz="1850" dirty="0"/>
          </a:p>
        </p:txBody>
      </p:sp>
      <p:sp>
        <p:nvSpPr>
          <p:cNvPr id="19" name="Text 17">
            <a:extLst>
              <a:ext uri="{FF2B5EF4-FFF2-40B4-BE49-F238E27FC236}">
                <a16:creationId xmlns:a16="http://schemas.microsoft.com/office/drawing/2014/main" id="{9658E7FE-1BD8-A0D1-5E3D-C6AB012738E2}"/>
              </a:ext>
            </a:extLst>
          </p:cNvPr>
          <p:cNvSpPr/>
          <p:nvPr/>
        </p:nvSpPr>
        <p:spPr>
          <a:xfrm>
            <a:off x="8133874" y="4302421"/>
            <a:ext cx="2271593" cy="244793"/>
          </a:xfrm>
          <a:prstGeom prst="rect">
            <a:avLst/>
          </a:prstGeom>
          <a:noFill/>
          <a:ln/>
        </p:spPr>
        <p:txBody>
          <a:bodyPr wrap="none" lIns="0" tIns="0" rIns="0" bIns="0" rtlCol="0" anchor="t"/>
          <a:lstStyle/>
          <a:p>
            <a:pPr marL="0" indent="0" algn="l">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Background</a:t>
            </a:r>
            <a:endParaRPr lang="en-US" sz="1500" dirty="0"/>
          </a:p>
        </p:txBody>
      </p:sp>
      <p:sp>
        <p:nvSpPr>
          <p:cNvPr id="20" name="Shape 18">
            <a:extLst>
              <a:ext uri="{FF2B5EF4-FFF2-40B4-BE49-F238E27FC236}">
                <a16:creationId xmlns:a16="http://schemas.microsoft.com/office/drawing/2014/main" id="{71984009-771E-803F-4BB5-39374E83045C}"/>
              </a:ext>
            </a:extLst>
          </p:cNvPr>
          <p:cNvSpPr/>
          <p:nvPr/>
        </p:nvSpPr>
        <p:spPr>
          <a:xfrm>
            <a:off x="6642140" y="5150622"/>
            <a:ext cx="520898" cy="15240"/>
          </a:xfrm>
          <a:prstGeom prst="roundRect">
            <a:avLst>
              <a:gd name="adj" fmla="val 410222"/>
            </a:avLst>
          </a:prstGeom>
          <a:solidFill>
            <a:srgbClr val="BBC2DC"/>
          </a:solidFill>
          <a:ln/>
        </p:spPr>
        <p:txBody>
          <a:bodyPr/>
          <a:lstStyle/>
          <a:p>
            <a:endParaRPr lang="en-IL"/>
          </a:p>
        </p:txBody>
      </p:sp>
      <p:sp>
        <p:nvSpPr>
          <p:cNvPr id="21" name="Shape 19">
            <a:extLst>
              <a:ext uri="{FF2B5EF4-FFF2-40B4-BE49-F238E27FC236}">
                <a16:creationId xmlns:a16="http://schemas.microsoft.com/office/drawing/2014/main" id="{69284FF3-A2B2-1CCB-9FBA-70F6DBAD2B3A}"/>
              </a:ext>
            </a:extLst>
          </p:cNvPr>
          <p:cNvSpPr/>
          <p:nvPr/>
        </p:nvSpPr>
        <p:spPr>
          <a:xfrm>
            <a:off x="7147798" y="4990840"/>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22" name="Text 20">
            <a:extLst>
              <a:ext uri="{FF2B5EF4-FFF2-40B4-BE49-F238E27FC236}">
                <a16:creationId xmlns:a16="http://schemas.microsoft.com/office/drawing/2014/main" id="{B6C41194-930F-F21D-9FA3-0397C80B5C2B}"/>
              </a:ext>
            </a:extLst>
          </p:cNvPr>
          <p:cNvSpPr/>
          <p:nvPr/>
        </p:nvSpPr>
        <p:spPr>
          <a:xfrm>
            <a:off x="7241977" y="5040728"/>
            <a:ext cx="146447"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5</a:t>
            </a:r>
            <a:endParaRPr lang="en-US" sz="1850" dirty="0"/>
          </a:p>
        </p:txBody>
      </p:sp>
      <p:sp>
        <p:nvSpPr>
          <p:cNvPr id="23" name="Text 21">
            <a:extLst>
              <a:ext uri="{FF2B5EF4-FFF2-40B4-BE49-F238E27FC236}">
                <a16:creationId xmlns:a16="http://schemas.microsoft.com/office/drawing/2014/main" id="{11200E11-2AEF-FC17-857D-B0B7681334A3}"/>
              </a:ext>
            </a:extLst>
          </p:cNvPr>
          <p:cNvSpPr/>
          <p:nvPr/>
        </p:nvSpPr>
        <p:spPr>
          <a:xfrm>
            <a:off x="3669863" y="4972267"/>
            <a:ext cx="2826663"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Approach</a:t>
            </a:r>
            <a:endParaRPr lang="en-US" sz="1500" dirty="0"/>
          </a:p>
        </p:txBody>
      </p:sp>
      <p:sp>
        <p:nvSpPr>
          <p:cNvPr id="24" name="Shape 22">
            <a:extLst>
              <a:ext uri="{FF2B5EF4-FFF2-40B4-BE49-F238E27FC236}">
                <a16:creationId xmlns:a16="http://schemas.microsoft.com/office/drawing/2014/main" id="{6AE37C19-16B6-E7C1-81A2-7859FAF252E3}"/>
              </a:ext>
            </a:extLst>
          </p:cNvPr>
          <p:cNvSpPr/>
          <p:nvPr/>
        </p:nvSpPr>
        <p:spPr>
          <a:xfrm>
            <a:off x="7467362" y="5820468"/>
            <a:ext cx="520898" cy="15240"/>
          </a:xfrm>
          <a:prstGeom prst="roundRect">
            <a:avLst>
              <a:gd name="adj" fmla="val 410222"/>
            </a:avLst>
          </a:prstGeom>
          <a:solidFill>
            <a:srgbClr val="BBC2DC"/>
          </a:solidFill>
          <a:ln/>
        </p:spPr>
        <p:txBody>
          <a:bodyPr/>
          <a:lstStyle/>
          <a:p>
            <a:endParaRPr lang="en-IL"/>
          </a:p>
        </p:txBody>
      </p:sp>
      <p:sp>
        <p:nvSpPr>
          <p:cNvPr id="25" name="Shape 23">
            <a:extLst>
              <a:ext uri="{FF2B5EF4-FFF2-40B4-BE49-F238E27FC236}">
                <a16:creationId xmlns:a16="http://schemas.microsoft.com/office/drawing/2014/main" id="{8302BB12-E5F1-BBFC-4BA1-C0F7C58898F1}"/>
              </a:ext>
            </a:extLst>
          </p:cNvPr>
          <p:cNvSpPr/>
          <p:nvPr/>
        </p:nvSpPr>
        <p:spPr>
          <a:xfrm>
            <a:off x="7147798" y="5660686"/>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26" name="Text 24">
            <a:extLst>
              <a:ext uri="{FF2B5EF4-FFF2-40B4-BE49-F238E27FC236}">
                <a16:creationId xmlns:a16="http://schemas.microsoft.com/office/drawing/2014/main" id="{DF2B6CDE-053B-B197-3E8D-A20C9821732D}"/>
              </a:ext>
            </a:extLst>
          </p:cNvPr>
          <p:cNvSpPr/>
          <p:nvPr/>
        </p:nvSpPr>
        <p:spPr>
          <a:xfrm>
            <a:off x="7240905" y="5710573"/>
            <a:ext cx="148471"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6</a:t>
            </a:r>
            <a:endParaRPr lang="en-US" sz="1850" dirty="0"/>
          </a:p>
        </p:txBody>
      </p:sp>
      <p:sp>
        <p:nvSpPr>
          <p:cNvPr id="27" name="Text 25">
            <a:extLst>
              <a:ext uri="{FF2B5EF4-FFF2-40B4-BE49-F238E27FC236}">
                <a16:creationId xmlns:a16="http://schemas.microsoft.com/office/drawing/2014/main" id="{3348E1A5-A54C-EDD0-3D3B-034A43B5C5E3}"/>
              </a:ext>
            </a:extLst>
          </p:cNvPr>
          <p:cNvSpPr/>
          <p:nvPr/>
        </p:nvSpPr>
        <p:spPr>
          <a:xfrm>
            <a:off x="8133874" y="5642112"/>
            <a:ext cx="1958459" cy="244793"/>
          </a:xfrm>
          <a:prstGeom prst="rect">
            <a:avLst/>
          </a:prstGeom>
          <a:noFill/>
          <a:ln/>
        </p:spPr>
        <p:txBody>
          <a:bodyPr wrap="none" lIns="0" tIns="0" rIns="0" bIns="0" rtlCol="0" anchor="t"/>
          <a:lstStyle/>
          <a:p>
            <a:pPr marL="0" indent="0" algn="l">
              <a:lnSpc>
                <a:spcPts val="1900"/>
              </a:lnSpc>
              <a:buNone/>
            </a:pPr>
            <a:r>
              <a:rPr lang="en-US" sz="1500" dirty="0">
                <a:solidFill>
                  <a:srgbClr val="FF0000"/>
                </a:solidFill>
                <a:latin typeface="Alexandria Semi Bold" pitchFamily="34" charset="0"/>
                <a:ea typeface="Alexandria Semi Bold" pitchFamily="34" charset="-122"/>
                <a:cs typeface="Alexandria Semi Bold" pitchFamily="34" charset="-120"/>
              </a:rPr>
              <a:t>Model Flowchart</a:t>
            </a:r>
            <a:endParaRPr lang="en-US" sz="1500" dirty="0">
              <a:solidFill>
                <a:srgbClr val="FF0000"/>
              </a:solidFill>
            </a:endParaRPr>
          </a:p>
        </p:txBody>
      </p:sp>
      <p:sp>
        <p:nvSpPr>
          <p:cNvPr id="28" name="Text 26">
            <a:extLst>
              <a:ext uri="{FF2B5EF4-FFF2-40B4-BE49-F238E27FC236}">
                <a16:creationId xmlns:a16="http://schemas.microsoft.com/office/drawing/2014/main" id="{30EDF973-2E27-44A7-3682-D7D4E30357BE}"/>
              </a:ext>
            </a:extLst>
          </p:cNvPr>
          <p:cNvSpPr/>
          <p:nvPr/>
        </p:nvSpPr>
        <p:spPr>
          <a:xfrm>
            <a:off x="8133874" y="5102900"/>
            <a:ext cx="5975628" cy="238125"/>
          </a:xfrm>
          <a:prstGeom prst="rect">
            <a:avLst/>
          </a:prstGeom>
          <a:noFill/>
          <a:ln/>
        </p:spPr>
        <p:txBody>
          <a:bodyPr wrap="none" lIns="0" tIns="0" rIns="0" bIns="0" rtlCol="0" anchor="t"/>
          <a:lstStyle/>
          <a:p>
            <a:pPr marL="0" indent="0" algn="l">
              <a:lnSpc>
                <a:spcPts val="1850"/>
              </a:lnSpc>
              <a:buNone/>
            </a:pPr>
            <a:endParaRPr lang="en-US" sz="1150" dirty="0"/>
          </a:p>
        </p:txBody>
      </p:sp>
      <p:sp>
        <p:nvSpPr>
          <p:cNvPr id="29" name="Shape 27">
            <a:extLst>
              <a:ext uri="{FF2B5EF4-FFF2-40B4-BE49-F238E27FC236}">
                <a16:creationId xmlns:a16="http://schemas.microsoft.com/office/drawing/2014/main" id="{58F6CC02-783E-2D37-68AF-0438B92DD0B9}"/>
              </a:ext>
            </a:extLst>
          </p:cNvPr>
          <p:cNvSpPr/>
          <p:nvPr/>
        </p:nvSpPr>
        <p:spPr>
          <a:xfrm>
            <a:off x="6642140" y="6490314"/>
            <a:ext cx="520898" cy="15240"/>
          </a:xfrm>
          <a:prstGeom prst="roundRect">
            <a:avLst>
              <a:gd name="adj" fmla="val 410222"/>
            </a:avLst>
          </a:prstGeom>
          <a:solidFill>
            <a:srgbClr val="BBC2DC"/>
          </a:solidFill>
          <a:ln/>
        </p:spPr>
        <p:txBody>
          <a:bodyPr/>
          <a:lstStyle/>
          <a:p>
            <a:endParaRPr lang="en-IL"/>
          </a:p>
        </p:txBody>
      </p:sp>
      <p:sp>
        <p:nvSpPr>
          <p:cNvPr id="30" name="Shape 28">
            <a:extLst>
              <a:ext uri="{FF2B5EF4-FFF2-40B4-BE49-F238E27FC236}">
                <a16:creationId xmlns:a16="http://schemas.microsoft.com/office/drawing/2014/main" id="{2D63C927-115F-BE19-7AED-DA5683C71F22}"/>
              </a:ext>
            </a:extLst>
          </p:cNvPr>
          <p:cNvSpPr/>
          <p:nvPr/>
        </p:nvSpPr>
        <p:spPr>
          <a:xfrm>
            <a:off x="7147798" y="6330532"/>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31" name="Text 29">
            <a:extLst>
              <a:ext uri="{FF2B5EF4-FFF2-40B4-BE49-F238E27FC236}">
                <a16:creationId xmlns:a16="http://schemas.microsoft.com/office/drawing/2014/main" id="{FF3FCA54-383D-883E-FD09-DC8EF6BC11CF}"/>
              </a:ext>
            </a:extLst>
          </p:cNvPr>
          <p:cNvSpPr/>
          <p:nvPr/>
        </p:nvSpPr>
        <p:spPr>
          <a:xfrm>
            <a:off x="7246739" y="6380419"/>
            <a:ext cx="136803"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7</a:t>
            </a:r>
            <a:endParaRPr lang="en-US" sz="1850" dirty="0"/>
          </a:p>
        </p:txBody>
      </p:sp>
      <p:sp>
        <p:nvSpPr>
          <p:cNvPr id="32" name="Text 30">
            <a:extLst>
              <a:ext uri="{FF2B5EF4-FFF2-40B4-BE49-F238E27FC236}">
                <a16:creationId xmlns:a16="http://schemas.microsoft.com/office/drawing/2014/main" id="{EEFED8A8-E9EA-0360-C3F6-4BE1BBF80ABA}"/>
              </a:ext>
            </a:extLst>
          </p:cNvPr>
          <p:cNvSpPr/>
          <p:nvPr/>
        </p:nvSpPr>
        <p:spPr>
          <a:xfrm>
            <a:off x="4538067" y="6311958"/>
            <a:ext cx="1958459"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Conclusion</a:t>
            </a:r>
            <a:endParaRPr lang="en-US" sz="1500" dirty="0"/>
          </a:p>
        </p:txBody>
      </p:sp>
      <p:sp>
        <p:nvSpPr>
          <p:cNvPr id="33" name="Text 31">
            <a:extLst>
              <a:ext uri="{FF2B5EF4-FFF2-40B4-BE49-F238E27FC236}">
                <a16:creationId xmlns:a16="http://schemas.microsoft.com/office/drawing/2014/main" id="{3DDEF7C2-5830-FEBB-CF68-70C419919E0C}"/>
              </a:ext>
            </a:extLst>
          </p:cNvPr>
          <p:cNvSpPr/>
          <p:nvPr/>
        </p:nvSpPr>
        <p:spPr>
          <a:xfrm>
            <a:off x="520898" y="5772745"/>
            <a:ext cx="5975628" cy="238125"/>
          </a:xfrm>
          <a:prstGeom prst="rect">
            <a:avLst/>
          </a:prstGeom>
          <a:noFill/>
          <a:ln/>
        </p:spPr>
        <p:txBody>
          <a:bodyPr wrap="none" lIns="0" tIns="0" rIns="0" bIns="0" rtlCol="0" anchor="t"/>
          <a:lstStyle/>
          <a:p>
            <a:pPr marL="0" indent="0" algn="r">
              <a:lnSpc>
                <a:spcPts val="1850"/>
              </a:lnSpc>
              <a:buNone/>
            </a:pPr>
            <a:endParaRPr lang="en-US" sz="1150" dirty="0"/>
          </a:p>
        </p:txBody>
      </p:sp>
      <p:sp>
        <p:nvSpPr>
          <p:cNvPr id="38" name="Text 36">
            <a:extLst>
              <a:ext uri="{FF2B5EF4-FFF2-40B4-BE49-F238E27FC236}">
                <a16:creationId xmlns:a16="http://schemas.microsoft.com/office/drawing/2014/main" id="{ED0C9E71-F990-3B3C-1EA7-BF11C7B4D16E}"/>
              </a:ext>
            </a:extLst>
          </p:cNvPr>
          <p:cNvSpPr/>
          <p:nvPr/>
        </p:nvSpPr>
        <p:spPr>
          <a:xfrm>
            <a:off x="8133874" y="6442591"/>
            <a:ext cx="5975628" cy="238125"/>
          </a:xfrm>
          <a:prstGeom prst="rect">
            <a:avLst/>
          </a:prstGeom>
          <a:noFill/>
          <a:ln/>
        </p:spPr>
        <p:txBody>
          <a:bodyPr wrap="none" lIns="0" tIns="0" rIns="0" bIns="0" rtlCol="0" anchor="t"/>
          <a:lstStyle/>
          <a:p>
            <a:pPr marL="0" indent="0" algn="l">
              <a:lnSpc>
                <a:spcPts val="1850"/>
              </a:lnSpc>
              <a:buNone/>
            </a:pPr>
            <a:endParaRPr lang="en-US" sz="1150" dirty="0"/>
          </a:p>
        </p:txBody>
      </p:sp>
      <p:sp>
        <p:nvSpPr>
          <p:cNvPr id="43" name="Text 41">
            <a:extLst>
              <a:ext uri="{FF2B5EF4-FFF2-40B4-BE49-F238E27FC236}">
                <a16:creationId xmlns:a16="http://schemas.microsoft.com/office/drawing/2014/main" id="{CAD9669E-97C0-65C5-1B29-83DF428357C0}"/>
              </a:ext>
            </a:extLst>
          </p:cNvPr>
          <p:cNvSpPr/>
          <p:nvPr/>
        </p:nvSpPr>
        <p:spPr>
          <a:xfrm>
            <a:off x="520898" y="7112437"/>
            <a:ext cx="5975628" cy="238125"/>
          </a:xfrm>
          <a:prstGeom prst="rect">
            <a:avLst/>
          </a:prstGeom>
          <a:noFill/>
          <a:ln/>
        </p:spPr>
        <p:txBody>
          <a:bodyPr wrap="none" lIns="0" tIns="0" rIns="0" bIns="0" rtlCol="0" anchor="t"/>
          <a:lstStyle/>
          <a:p>
            <a:pPr marL="0" indent="0" algn="r">
              <a:lnSpc>
                <a:spcPts val="1850"/>
              </a:lnSpc>
              <a:buNone/>
            </a:pPr>
            <a:endParaRPr lang="en-US" sz="1150" dirty="0"/>
          </a:p>
        </p:txBody>
      </p:sp>
      <p:sp>
        <p:nvSpPr>
          <p:cNvPr id="34" name="Text 0">
            <a:extLst>
              <a:ext uri="{FF2B5EF4-FFF2-40B4-BE49-F238E27FC236}">
                <a16:creationId xmlns:a16="http://schemas.microsoft.com/office/drawing/2014/main" id="{B27DC8C1-548E-D319-5895-6AB7D2A18DF5}"/>
              </a:ext>
            </a:extLst>
          </p:cNvPr>
          <p:cNvSpPr/>
          <p:nvPr/>
        </p:nvSpPr>
        <p:spPr>
          <a:xfrm>
            <a:off x="5867495" y="1057660"/>
            <a:ext cx="3917037" cy="489585"/>
          </a:xfrm>
          <a:prstGeom prst="rect">
            <a:avLst/>
          </a:prstGeom>
          <a:noFill/>
          <a:ln/>
        </p:spPr>
        <p:txBody>
          <a:bodyPr wrap="none" lIns="0" tIns="0" rIns="0" bIns="0" rtlCol="0" anchor="ctr"/>
          <a:lstStyle/>
          <a:p>
            <a:pPr marL="0" indent="0">
              <a:lnSpc>
                <a:spcPts val="3850"/>
              </a:lnSpc>
              <a:buNone/>
            </a:pPr>
            <a:r>
              <a:rPr lang="en-US" sz="4450" dirty="0">
                <a:solidFill>
                  <a:srgbClr val="597DB9"/>
                </a:solidFill>
                <a:latin typeface="Alexandria Semi Bold" pitchFamily="34" charset="0"/>
                <a:cs typeface="Alexandria Semi Bold" pitchFamily="34" charset="-120"/>
              </a:rPr>
              <a:t>Road Map</a:t>
            </a:r>
          </a:p>
        </p:txBody>
      </p:sp>
    </p:spTree>
    <p:extLst>
      <p:ext uri="{BB962C8B-B14F-4D97-AF65-F5344CB8AC3E}">
        <p14:creationId xmlns:p14="http://schemas.microsoft.com/office/powerpoint/2010/main" val="5621927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C4713-06C6-4FB6-753C-20AEA1060645}"/>
            </a:ext>
          </a:extLst>
        </p:cNvPr>
        <p:cNvGrpSpPr/>
        <p:nvPr/>
      </p:nvGrpSpPr>
      <p:grpSpPr>
        <a:xfrm>
          <a:off x="0" y="0"/>
          <a:ext cx="0" cy="0"/>
          <a:chOff x="0" y="0"/>
          <a:chExt cx="0" cy="0"/>
        </a:xfrm>
      </p:grpSpPr>
      <p:sp>
        <p:nvSpPr>
          <p:cNvPr id="22" name="Text 0">
            <a:extLst>
              <a:ext uri="{FF2B5EF4-FFF2-40B4-BE49-F238E27FC236}">
                <a16:creationId xmlns:a16="http://schemas.microsoft.com/office/drawing/2014/main" id="{415B730D-B11B-CD80-B36B-6401C8750890}"/>
              </a:ext>
            </a:extLst>
          </p:cNvPr>
          <p:cNvSpPr/>
          <p:nvPr/>
        </p:nvSpPr>
        <p:spPr>
          <a:xfrm>
            <a:off x="5020044" y="754971"/>
            <a:ext cx="10298430" cy="712708"/>
          </a:xfrm>
          <a:prstGeom prst="rect">
            <a:avLst/>
          </a:prstGeom>
          <a:noFill/>
          <a:ln/>
        </p:spPr>
        <p:txBody>
          <a:bodyPr wrap="none" lIns="0" tIns="0" rIns="0" bIns="0" rtlCol="0" anchor="t"/>
          <a:lstStyle/>
          <a:p>
            <a:pPr marL="0" indent="0">
              <a:lnSpc>
                <a:spcPts val="5600"/>
              </a:lnSpc>
              <a:buNone/>
            </a:pPr>
            <a:r>
              <a:rPr lang="en-US" sz="4450" dirty="0">
                <a:solidFill>
                  <a:srgbClr val="597DB9"/>
                </a:solidFill>
                <a:latin typeface="Alexandria Semi Bold" pitchFamily="34" charset="0"/>
                <a:cs typeface="Alexandria Semi Bold" pitchFamily="34" charset="-120"/>
              </a:rPr>
              <a:t>Model Flowchart</a:t>
            </a:r>
            <a:endParaRPr lang="en-US" sz="4450" dirty="0"/>
          </a:p>
        </p:txBody>
      </p:sp>
      <p:pic>
        <p:nvPicPr>
          <p:cNvPr id="6" name="Picture 5">
            <a:extLst>
              <a:ext uri="{FF2B5EF4-FFF2-40B4-BE49-F238E27FC236}">
                <a16:creationId xmlns:a16="http://schemas.microsoft.com/office/drawing/2014/main" id="{F4070574-556A-C1D0-F97F-1FBA50179AC8}"/>
              </a:ext>
            </a:extLst>
          </p:cNvPr>
          <p:cNvPicPr>
            <a:picLocks noChangeAspect="1"/>
          </p:cNvPicPr>
          <p:nvPr/>
        </p:nvPicPr>
        <p:blipFill>
          <a:blip r:embed="rId3"/>
          <a:stretch>
            <a:fillRect/>
          </a:stretch>
        </p:blipFill>
        <p:spPr>
          <a:xfrm>
            <a:off x="2656616" y="1977292"/>
            <a:ext cx="8542215" cy="5791212"/>
          </a:xfrm>
          <a:prstGeom prst="rect">
            <a:avLst/>
          </a:prstGeom>
        </p:spPr>
      </p:pic>
    </p:spTree>
    <p:extLst>
      <p:ext uri="{BB962C8B-B14F-4D97-AF65-F5344CB8AC3E}">
        <p14:creationId xmlns:p14="http://schemas.microsoft.com/office/powerpoint/2010/main" val="42580418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1CD9E-2B34-19A6-3626-1280DFD7938D}"/>
            </a:ext>
          </a:extLst>
        </p:cNvPr>
        <p:cNvGrpSpPr/>
        <p:nvPr/>
      </p:nvGrpSpPr>
      <p:grpSpPr>
        <a:xfrm>
          <a:off x="0" y="0"/>
          <a:ext cx="0" cy="0"/>
          <a:chOff x="0" y="0"/>
          <a:chExt cx="0" cy="0"/>
        </a:xfrm>
      </p:grpSpPr>
      <p:sp>
        <p:nvSpPr>
          <p:cNvPr id="22" name="Text 0">
            <a:extLst>
              <a:ext uri="{FF2B5EF4-FFF2-40B4-BE49-F238E27FC236}">
                <a16:creationId xmlns:a16="http://schemas.microsoft.com/office/drawing/2014/main" id="{4E5B6BF5-1194-7215-9961-3EAB6C6678D5}"/>
              </a:ext>
            </a:extLst>
          </p:cNvPr>
          <p:cNvSpPr/>
          <p:nvPr/>
        </p:nvSpPr>
        <p:spPr>
          <a:xfrm>
            <a:off x="4413869" y="754971"/>
            <a:ext cx="10298430" cy="712708"/>
          </a:xfrm>
          <a:prstGeom prst="rect">
            <a:avLst/>
          </a:prstGeom>
          <a:noFill/>
          <a:ln/>
        </p:spPr>
        <p:txBody>
          <a:bodyPr wrap="none" lIns="0" tIns="0" rIns="0" bIns="0" rtlCol="0" anchor="t"/>
          <a:lstStyle/>
          <a:p>
            <a:pPr marL="0" indent="0">
              <a:lnSpc>
                <a:spcPts val="5600"/>
              </a:lnSpc>
              <a:buNone/>
            </a:pPr>
            <a:r>
              <a:rPr lang="en-US" sz="4450" dirty="0">
                <a:solidFill>
                  <a:srgbClr val="597DB9"/>
                </a:solidFill>
                <a:latin typeface="Alexandria Semi Bold" pitchFamily="34" charset="0"/>
                <a:cs typeface="Alexandria Semi Bold" pitchFamily="34" charset="-120"/>
              </a:rPr>
              <a:t>Sequence Diagram</a:t>
            </a:r>
            <a:endParaRPr lang="en-US" sz="4450" dirty="0"/>
          </a:p>
        </p:txBody>
      </p:sp>
      <p:pic>
        <p:nvPicPr>
          <p:cNvPr id="2" name="Picture 1">
            <a:extLst>
              <a:ext uri="{FF2B5EF4-FFF2-40B4-BE49-F238E27FC236}">
                <a16:creationId xmlns:a16="http://schemas.microsoft.com/office/drawing/2014/main" id="{3CA98036-68B1-E5E6-3D93-772B2D402C8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9102" y="2685903"/>
            <a:ext cx="13051942" cy="4495733"/>
          </a:xfrm>
          <a:prstGeom prst="rect">
            <a:avLst/>
          </a:prstGeom>
          <a:noFill/>
          <a:ln>
            <a:noFill/>
          </a:ln>
        </p:spPr>
      </p:pic>
    </p:spTree>
    <p:extLst>
      <p:ext uri="{BB962C8B-B14F-4D97-AF65-F5344CB8AC3E}">
        <p14:creationId xmlns:p14="http://schemas.microsoft.com/office/powerpoint/2010/main" val="38637863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AD7D9-8976-10F0-8FEE-26B6795AB8E7}"/>
            </a:ext>
          </a:extLst>
        </p:cNvPr>
        <p:cNvGrpSpPr/>
        <p:nvPr/>
      </p:nvGrpSpPr>
      <p:grpSpPr>
        <a:xfrm>
          <a:off x="0" y="0"/>
          <a:ext cx="0" cy="0"/>
          <a:chOff x="0" y="0"/>
          <a:chExt cx="0" cy="0"/>
        </a:xfrm>
      </p:grpSpPr>
      <p:sp>
        <p:nvSpPr>
          <p:cNvPr id="22" name="Text 0">
            <a:extLst>
              <a:ext uri="{FF2B5EF4-FFF2-40B4-BE49-F238E27FC236}">
                <a16:creationId xmlns:a16="http://schemas.microsoft.com/office/drawing/2014/main" id="{31545542-9A8B-6AA3-677D-56CB8F467D59}"/>
              </a:ext>
            </a:extLst>
          </p:cNvPr>
          <p:cNvSpPr/>
          <p:nvPr/>
        </p:nvSpPr>
        <p:spPr>
          <a:xfrm>
            <a:off x="5020044" y="688368"/>
            <a:ext cx="10298430" cy="712708"/>
          </a:xfrm>
          <a:prstGeom prst="rect">
            <a:avLst/>
          </a:prstGeom>
          <a:noFill/>
          <a:ln/>
        </p:spPr>
        <p:txBody>
          <a:bodyPr wrap="none" lIns="0" tIns="0" rIns="0" bIns="0" rtlCol="0" anchor="t"/>
          <a:lstStyle/>
          <a:p>
            <a:pPr marL="0" indent="0">
              <a:lnSpc>
                <a:spcPts val="5600"/>
              </a:lnSpc>
              <a:buNone/>
            </a:pPr>
            <a:r>
              <a:rPr lang="en-US" sz="4450" dirty="0">
                <a:solidFill>
                  <a:srgbClr val="597DB9"/>
                </a:solidFill>
                <a:latin typeface="Alexandria Semi Bold" pitchFamily="34" charset="0"/>
                <a:cs typeface="Alexandria Semi Bold" pitchFamily="34" charset="-120"/>
              </a:rPr>
              <a:t>Testing Plan</a:t>
            </a:r>
            <a:endParaRPr lang="en-US" sz="4450" dirty="0"/>
          </a:p>
        </p:txBody>
      </p:sp>
      <p:graphicFrame>
        <p:nvGraphicFramePr>
          <p:cNvPr id="3" name="Table 2">
            <a:extLst>
              <a:ext uri="{FF2B5EF4-FFF2-40B4-BE49-F238E27FC236}">
                <a16:creationId xmlns:a16="http://schemas.microsoft.com/office/drawing/2014/main" id="{55215F80-A722-B4E3-F57E-D03E10A6E54A}"/>
              </a:ext>
            </a:extLst>
          </p:cNvPr>
          <p:cNvGraphicFramePr>
            <a:graphicFrameLocks noGrp="1"/>
          </p:cNvGraphicFramePr>
          <p:nvPr>
            <p:extLst>
              <p:ext uri="{D42A27DB-BD31-4B8C-83A1-F6EECF244321}">
                <p14:modId xmlns:p14="http://schemas.microsoft.com/office/powerpoint/2010/main" val="2209794041"/>
              </p:ext>
            </p:extLst>
          </p:nvPr>
        </p:nvGraphicFramePr>
        <p:xfrm>
          <a:off x="369870" y="2157856"/>
          <a:ext cx="13726273" cy="5260088"/>
        </p:xfrm>
        <a:graphic>
          <a:graphicData uri="http://schemas.openxmlformats.org/drawingml/2006/table">
            <a:tbl>
              <a:tblPr firstRow="1" firstCol="1" bandRow="1">
                <a:tableStyleId>{5C22544A-7EE6-4342-B048-85BDC9FD1C3A}</a:tableStyleId>
              </a:tblPr>
              <a:tblGrid>
                <a:gridCol w="2031488">
                  <a:extLst>
                    <a:ext uri="{9D8B030D-6E8A-4147-A177-3AD203B41FA5}">
                      <a16:colId xmlns:a16="http://schemas.microsoft.com/office/drawing/2014/main" val="766951813"/>
                    </a:ext>
                  </a:extLst>
                </a:gridCol>
                <a:gridCol w="3634717">
                  <a:extLst>
                    <a:ext uri="{9D8B030D-6E8A-4147-A177-3AD203B41FA5}">
                      <a16:colId xmlns:a16="http://schemas.microsoft.com/office/drawing/2014/main" val="1892401769"/>
                    </a:ext>
                  </a:extLst>
                </a:gridCol>
                <a:gridCol w="3382153">
                  <a:extLst>
                    <a:ext uri="{9D8B030D-6E8A-4147-A177-3AD203B41FA5}">
                      <a16:colId xmlns:a16="http://schemas.microsoft.com/office/drawing/2014/main" val="1160100998"/>
                    </a:ext>
                  </a:extLst>
                </a:gridCol>
                <a:gridCol w="4677915">
                  <a:extLst>
                    <a:ext uri="{9D8B030D-6E8A-4147-A177-3AD203B41FA5}">
                      <a16:colId xmlns:a16="http://schemas.microsoft.com/office/drawing/2014/main" val="2665966317"/>
                    </a:ext>
                  </a:extLst>
                </a:gridCol>
              </a:tblGrid>
              <a:tr h="213194">
                <a:tc>
                  <a:txBody>
                    <a:bodyPr/>
                    <a:lstStyle/>
                    <a:p>
                      <a:pPr algn="ctr">
                        <a:lnSpc>
                          <a:spcPct val="107000"/>
                        </a:lnSpc>
                        <a:spcAft>
                          <a:spcPts val="800"/>
                        </a:spcAft>
                      </a:pPr>
                      <a:r>
                        <a:rPr lang="en-US" sz="1100" dirty="0">
                          <a:solidFill>
                            <a:schemeClr val="tx1"/>
                          </a:solidFill>
                          <a:effectLst/>
                        </a:rPr>
                        <a:t>Unit Under Test</a:t>
                      </a:r>
                      <a:endParaRPr lang="en-IL" sz="1100"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lnSpc>
                          <a:spcPct val="107000"/>
                        </a:lnSpc>
                        <a:spcAft>
                          <a:spcPts val="800"/>
                        </a:spcAft>
                      </a:pPr>
                      <a:r>
                        <a:rPr lang="en-IL" sz="1100" dirty="0">
                          <a:solidFill>
                            <a:schemeClr val="tx1"/>
                          </a:solidFill>
                          <a:effectLst/>
                        </a:rPr>
                        <a:t>Test Case</a:t>
                      </a:r>
                      <a:endParaRPr lang="en-IL" sz="1100"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lnSpc>
                          <a:spcPct val="107000"/>
                        </a:lnSpc>
                        <a:spcAft>
                          <a:spcPts val="800"/>
                        </a:spcAft>
                      </a:pPr>
                      <a:r>
                        <a:rPr lang="en-IL" sz="1100" dirty="0">
                          <a:solidFill>
                            <a:schemeClr val="tx1"/>
                          </a:solidFill>
                          <a:effectLst/>
                        </a:rPr>
                        <a:t>Input</a:t>
                      </a:r>
                      <a:endParaRPr lang="en-IL" sz="1100"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lnSpc>
                          <a:spcPct val="107000"/>
                        </a:lnSpc>
                        <a:spcAft>
                          <a:spcPts val="800"/>
                        </a:spcAft>
                      </a:pPr>
                      <a:r>
                        <a:rPr lang="en-IL" sz="1100" dirty="0">
                          <a:solidFill>
                            <a:schemeClr val="tx1"/>
                          </a:solidFill>
                          <a:effectLst/>
                        </a:rPr>
                        <a:t>Expected Output</a:t>
                      </a:r>
                      <a:endParaRPr lang="en-IL" sz="1100"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821807230"/>
                  </a:ext>
                </a:extLst>
              </a:tr>
              <a:tr h="560766">
                <a:tc rowSpan="2">
                  <a:txBody>
                    <a:bodyPr/>
                    <a:lstStyle/>
                    <a:p>
                      <a:pPr algn="ctr">
                        <a:lnSpc>
                          <a:spcPct val="107000"/>
                        </a:lnSpc>
                        <a:spcAft>
                          <a:spcPts val="800"/>
                        </a:spcAft>
                      </a:pPr>
                      <a:r>
                        <a:rPr lang="en-US" sz="1100" dirty="0">
                          <a:solidFill>
                            <a:schemeClr val="tx1"/>
                          </a:solidFill>
                          <a:effectLst/>
                        </a:rPr>
                        <a:t>Dynamic Network</a:t>
                      </a:r>
                      <a:endParaRPr lang="en-IL" sz="1100"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nSpc>
                          <a:spcPct val="107000"/>
                        </a:lnSpc>
                        <a:spcAft>
                          <a:spcPts val="800"/>
                        </a:spcAft>
                      </a:pPr>
                      <a:r>
                        <a:rPr lang="en-US" sz="1400" kern="1200" dirty="0">
                          <a:solidFill>
                            <a:srgbClr val="3B3535"/>
                          </a:solidFill>
                          <a:latin typeface="Sora Light" pitchFamily="34" charset="0"/>
                          <a:cs typeface="Sora Light" pitchFamily="34" charset="-120"/>
                        </a:rPr>
                        <a:t>Network Construction with Fixed Time Intervals</a:t>
                      </a:r>
                      <a:endParaRPr lang="en-IL" sz="1400" kern="1200" dirty="0">
                        <a:solidFill>
                          <a:srgbClr val="3B3535"/>
                        </a:solidFill>
                        <a:latin typeface="Sora Light" pitchFamily="34" charset="0"/>
                        <a:ea typeface="Calibri" panose="020F0502020204030204" pitchFamily="34" charset="0"/>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800"/>
                        </a:spcAft>
                      </a:pPr>
                      <a:r>
                        <a:rPr lang="en-US" sz="1400" kern="1200" dirty="0">
                          <a:solidFill>
                            <a:srgbClr val="3B3535"/>
                          </a:solidFill>
                          <a:latin typeface="Sora Light" pitchFamily="34" charset="0"/>
                          <a:cs typeface="Sora Light" pitchFamily="34" charset="-120"/>
                        </a:rPr>
                        <a:t>Citation data split into yearly intervals.</a:t>
                      </a:r>
                      <a:endParaRPr lang="en-IL" sz="1400" kern="1200" dirty="0">
                        <a:solidFill>
                          <a:srgbClr val="3B3535"/>
                        </a:solidFill>
                        <a:latin typeface="Sora Light" pitchFamily="34" charset="0"/>
                        <a:ea typeface="Calibri" panose="020F0502020204030204" pitchFamily="34" charset="0"/>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800"/>
                        </a:spcAft>
                      </a:pPr>
                      <a:r>
                        <a:rPr lang="en-IL" sz="1400" kern="1200" dirty="0">
                          <a:solidFill>
                            <a:srgbClr val="3B3535"/>
                          </a:solidFill>
                          <a:latin typeface="Sora Light" pitchFamily="34" charset="0"/>
                          <a:cs typeface="Sora Light" pitchFamily="34" charset="-120"/>
                        </a:rPr>
                        <a:t>Correctly structured networks for each year, with accurate nodes and edges.</a:t>
                      </a:r>
                      <a:endParaRPr lang="en-IL" sz="1400" kern="1200" dirty="0">
                        <a:solidFill>
                          <a:srgbClr val="3B3535"/>
                        </a:solidFill>
                        <a:latin typeface="Sora Light" pitchFamily="34" charset="0"/>
                        <a:ea typeface="Calibri" panose="020F0502020204030204" pitchFamily="34" charset="0"/>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49311996"/>
                  </a:ext>
                </a:extLst>
              </a:tr>
              <a:tr h="560766">
                <a:tc vMerge="1">
                  <a:txBody>
                    <a:bodyPr/>
                    <a:lstStyle/>
                    <a:p>
                      <a:endParaRPr lang="en-IL"/>
                    </a:p>
                  </a:txBody>
                  <a:tcPr/>
                </a:tc>
                <a:tc>
                  <a:txBody>
                    <a:bodyPr/>
                    <a:lstStyle/>
                    <a:p>
                      <a:pPr>
                        <a:lnSpc>
                          <a:spcPct val="107000"/>
                        </a:lnSpc>
                        <a:spcAft>
                          <a:spcPts val="800"/>
                        </a:spcAft>
                      </a:pPr>
                      <a:r>
                        <a:rPr lang="en-US" sz="1400" kern="1200" dirty="0">
                          <a:solidFill>
                            <a:srgbClr val="3B3535"/>
                          </a:solidFill>
                          <a:latin typeface="Sora Light" pitchFamily="34" charset="0"/>
                          <a:cs typeface="Sora Light" pitchFamily="34" charset="-120"/>
                        </a:rPr>
                        <a:t>Network Construction with Fixed Event Counts</a:t>
                      </a:r>
                      <a:endParaRPr lang="en-IL" sz="1400" kern="1200" dirty="0">
                        <a:solidFill>
                          <a:srgbClr val="3B3535"/>
                        </a:solidFill>
                        <a:latin typeface="Sora Light" pitchFamily="34" charset="0"/>
                        <a:ea typeface="Calibri" panose="020F0502020204030204" pitchFamily="34" charset="0"/>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400" kern="1200" dirty="0">
                          <a:solidFill>
                            <a:srgbClr val="3B3535"/>
                          </a:solidFill>
                          <a:latin typeface="Sora Light" pitchFamily="34" charset="0"/>
                          <a:cs typeface="Sora Light" pitchFamily="34" charset="-120"/>
                        </a:rPr>
                        <a:t>Citation data with a specified number of events per snapshot.</a:t>
                      </a:r>
                      <a:endParaRPr lang="en-IL" sz="1400" kern="1200" dirty="0">
                        <a:solidFill>
                          <a:srgbClr val="3B3535"/>
                        </a:solidFill>
                        <a:latin typeface="Sora Light" pitchFamily="34" charset="0"/>
                        <a:ea typeface="Calibri" panose="020F0502020204030204" pitchFamily="34" charset="0"/>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400" kern="1200">
                          <a:solidFill>
                            <a:srgbClr val="3B3535"/>
                          </a:solidFill>
                          <a:latin typeface="Sora Light" pitchFamily="34" charset="0"/>
                          <a:cs typeface="Sora Light" pitchFamily="34" charset="-120"/>
                        </a:rPr>
                        <a:t>Uniformly dense networks with appropriate overlaps.</a:t>
                      </a:r>
                      <a:endParaRPr lang="en-IL" sz="1400" kern="1200">
                        <a:solidFill>
                          <a:srgbClr val="3B3535"/>
                        </a:solidFill>
                        <a:latin typeface="Sora Light" pitchFamily="34" charset="0"/>
                        <a:ea typeface="Calibri" panose="020F0502020204030204" pitchFamily="34" charset="0"/>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6009388"/>
                  </a:ext>
                </a:extLst>
              </a:tr>
              <a:tr h="560766">
                <a:tc rowSpan="2">
                  <a:txBody>
                    <a:bodyPr/>
                    <a:lstStyle/>
                    <a:p>
                      <a:pPr algn="ctr">
                        <a:lnSpc>
                          <a:spcPct val="107000"/>
                        </a:lnSpc>
                        <a:spcAft>
                          <a:spcPts val="800"/>
                        </a:spcAft>
                      </a:pPr>
                      <a:r>
                        <a:rPr lang="en-US" sz="1100" dirty="0">
                          <a:solidFill>
                            <a:schemeClr val="tx1"/>
                          </a:solidFill>
                          <a:effectLst/>
                        </a:rPr>
                        <a:t>Random Walk</a:t>
                      </a:r>
                      <a:endParaRPr lang="en-IL" sz="1100"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nSpc>
                          <a:spcPct val="107000"/>
                        </a:lnSpc>
                        <a:spcAft>
                          <a:spcPts val="800"/>
                        </a:spcAft>
                      </a:pPr>
                      <a:r>
                        <a:rPr lang="en-US" sz="1400" kern="1200" dirty="0">
                          <a:solidFill>
                            <a:srgbClr val="3B3535"/>
                          </a:solidFill>
                          <a:latin typeface="Sora Light" pitchFamily="34" charset="0"/>
                          <a:cs typeface="Sora Light" pitchFamily="34" charset="-120"/>
                        </a:rPr>
                        <a:t>Random Walks on Static Graphs</a:t>
                      </a:r>
                      <a:endParaRPr lang="en-IL" sz="1400" kern="1200" dirty="0">
                        <a:solidFill>
                          <a:srgbClr val="3B3535"/>
                        </a:solidFill>
                        <a:latin typeface="Sora Light" pitchFamily="34" charset="0"/>
                        <a:ea typeface="Calibri" panose="020F0502020204030204" pitchFamily="34" charset="0"/>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800"/>
                        </a:spcAft>
                      </a:pPr>
                      <a:r>
                        <a:rPr lang="en-US" sz="1400" kern="1200" dirty="0">
                          <a:solidFill>
                            <a:srgbClr val="3B3535"/>
                          </a:solidFill>
                          <a:latin typeface="Sora Light" pitchFamily="34" charset="0"/>
                          <a:cs typeface="Sora Light" pitchFamily="34" charset="-120"/>
                        </a:rPr>
                        <a:t>A static graph with defined edges.</a:t>
                      </a:r>
                      <a:endParaRPr lang="en-IL" sz="1400" kern="1200" dirty="0">
                        <a:solidFill>
                          <a:srgbClr val="3B3535"/>
                        </a:solidFill>
                        <a:latin typeface="Sora Light" pitchFamily="34" charset="0"/>
                        <a:ea typeface="Calibri" panose="020F0502020204030204" pitchFamily="34" charset="0"/>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800"/>
                        </a:spcAft>
                      </a:pPr>
                      <a:r>
                        <a:rPr lang="en-US" sz="1400" kern="1200" dirty="0">
                          <a:solidFill>
                            <a:srgbClr val="3B3535"/>
                          </a:solidFill>
                          <a:latin typeface="Sora Light" pitchFamily="34" charset="0"/>
                          <a:cs typeface="Sora Light" pitchFamily="34" charset="-120"/>
                        </a:rPr>
                        <a:t>Correct sequences capturing both local and global structures.</a:t>
                      </a:r>
                      <a:endParaRPr lang="en-IL" sz="1400" kern="1200" dirty="0">
                        <a:solidFill>
                          <a:srgbClr val="3B3535"/>
                        </a:solidFill>
                        <a:latin typeface="Sora Light" pitchFamily="34" charset="0"/>
                        <a:ea typeface="Calibri" panose="020F0502020204030204" pitchFamily="34" charset="0"/>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36881235"/>
                  </a:ext>
                </a:extLst>
              </a:tr>
              <a:tr h="560766">
                <a:tc vMerge="1">
                  <a:txBody>
                    <a:bodyPr/>
                    <a:lstStyle/>
                    <a:p>
                      <a:endParaRPr lang="en-IL"/>
                    </a:p>
                  </a:txBody>
                  <a:tcPr/>
                </a:tc>
                <a:tc>
                  <a:txBody>
                    <a:bodyPr/>
                    <a:lstStyle/>
                    <a:p>
                      <a:pPr>
                        <a:lnSpc>
                          <a:spcPct val="107000"/>
                        </a:lnSpc>
                        <a:spcAft>
                          <a:spcPts val="800"/>
                        </a:spcAft>
                      </a:pPr>
                      <a:r>
                        <a:rPr lang="en-US" sz="1400" kern="1200" dirty="0">
                          <a:solidFill>
                            <a:srgbClr val="3B3535"/>
                          </a:solidFill>
                          <a:latin typeface="Sora Light" pitchFamily="34" charset="0"/>
                          <a:cs typeface="Sora Light" pitchFamily="34" charset="-120"/>
                        </a:rPr>
                        <a:t>Random Walks on Dynamic Graphs</a:t>
                      </a:r>
                      <a:endParaRPr lang="en-IL" sz="1400" kern="1200" dirty="0">
                        <a:solidFill>
                          <a:srgbClr val="3B3535"/>
                        </a:solidFill>
                        <a:latin typeface="Sora Light" pitchFamily="34" charset="0"/>
                        <a:ea typeface="Calibri" panose="020F0502020204030204" pitchFamily="34" charset="0"/>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400" kern="1200" dirty="0">
                          <a:solidFill>
                            <a:srgbClr val="3B3535"/>
                          </a:solidFill>
                          <a:latin typeface="Sora Light" pitchFamily="34" charset="0"/>
                          <a:cs typeface="Sora Light" pitchFamily="34" charset="-120"/>
                        </a:rPr>
                        <a:t>A dynamic graph with changing nodes and edges.</a:t>
                      </a:r>
                      <a:endParaRPr lang="en-IL" sz="1400" kern="1200" dirty="0">
                        <a:solidFill>
                          <a:srgbClr val="3B3535"/>
                        </a:solidFill>
                        <a:latin typeface="Sora Light" pitchFamily="34" charset="0"/>
                        <a:ea typeface="Calibri" panose="020F0502020204030204" pitchFamily="34" charset="0"/>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400" kern="1200">
                          <a:solidFill>
                            <a:srgbClr val="3B3535"/>
                          </a:solidFill>
                          <a:latin typeface="Sora Light" pitchFamily="34" charset="0"/>
                          <a:cs typeface="Sora Light" pitchFamily="34" charset="-120"/>
                        </a:rPr>
                        <a:t>Sequences adapting to graph changes over time.</a:t>
                      </a:r>
                      <a:endParaRPr lang="en-IL" sz="1400" kern="1200">
                        <a:solidFill>
                          <a:srgbClr val="3B3535"/>
                        </a:solidFill>
                        <a:latin typeface="Sora Light" pitchFamily="34" charset="0"/>
                        <a:ea typeface="Calibri" panose="020F0502020204030204" pitchFamily="34" charset="0"/>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3578506"/>
                  </a:ext>
                </a:extLst>
              </a:tr>
              <a:tr h="560766">
                <a:tc rowSpan="2">
                  <a:txBody>
                    <a:bodyPr/>
                    <a:lstStyle/>
                    <a:p>
                      <a:pPr algn="ctr">
                        <a:lnSpc>
                          <a:spcPct val="107000"/>
                        </a:lnSpc>
                        <a:spcAft>
                          <a:spcPts val="800"/>
                        </a:spcAft>
                      </a:pPr>
                      <a:r>
                        <a:rPr lang="en-US" sz="1100" dirty="0">
                          <a:solidFill>
                            <a:schemeClr val="tx1"/>
                          </a:solidFill>
                          <a:effectLst/>
                        </a:rPr>
                        <a:t>Embedding Generator</a:t>
                      </a:r>
                      <a:endParaRPr lang="en-IL" sz="1100"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nSpc>
                          <a:spcPct val="107000"/>
                        </a:lnSpc>
                        <a:spcAft>
                          <a:spcPts val="800"/>
                        </a:spcAft>
                      </a:pPr>
                      <a:r>
                        <a:rPr lang="en-US" sz="1400" kern="1200" dirty="0">
                          <a:solidFill>
                            <a:srgbClr val="3B3535"/>
                          </a:solidFill>
                          <a:latin typeface="Sora Light" pitchFamily="34" charset="0"/>
                          <a:cs typeface="Sora Light" pitchFamily="34" charset="-120"/>
                        </a:rPr>
                        <a:t>Embeddings for Static Nodes</a:t>
                      </a:r>
                      <a:endParaRPr lang="en-IL" sz="1400" kern="1200" dirty="0">
                        <a:solidFill>
                          <a:srgbClr val="3B3535"/>
                        </a:solidFill>
                        <a:latin typeface="Sora Light" pitchFamily="34" charset="0"/>
                        <a:ea typeface="Calibri" panose="020F0502020204030204" pitchFamily="34" charset="0"/>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800"/>
                        </a:spcAft>
                      </a:pPr>
                      <a:r>
                        <a:rPr lang="en-US" sz="1400" kern="1200" dirty="0">
                          <a:solidFill>
                            <a:srgbClr val="3B3535"/>
                          </a:solidFill>
                          <a:latin typeface="Sora Light" pitchFamily="34" charset="0"/>
                          <a:cs typeface="Sora Light" pitchFamily="34" charset="-120"/>
                        </a:rPr>
                        <a:t>Nodes with consistent relationships over time.</a:t>
                      </a:r>
                      <a:endParaRPr lang="en-IL" sz="1400" kern="1200" dirty="0">
                        <a:solidFill>
                          <a:srgbClr val="3B3535"/>
                        </a:solidFill>
                        <a:latin typeface="Sora Light" pitchFamily="34" charset="0"/>
                        <a:ea typeface="Calibri" panose="020F0502020204030204" pitchFamily="34" charset="0"/>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800"/>
                        </a:spcAft>
                      </a:pPr>
                      <a:r>
                        <a:rPr lang="en-US" sz="1400" kern="1200" dirty="0">
                          <a:solidFill>
                            <a:srgbClr val="3B3535"/>
                          </a:solidFill>
                          <a:latin typeface="Sora Light" pitchFamily="34" charset="0"/>
                          <a:cs typeface="Sora Light" pitchFamily="34" charset="-120"/>
                        </a:rPr>
                        <a:t>Stable embeddings with minimal drift.</a:t>
                      </a:r>
                      <a:endParaRPr lang="en-IL" sz="1400" kern="1200" dirty="0">
                        <a:solidFill>
                          <a:srgbClr val="3B3535"/>
                        </a:solidFill>
                        <a:latin typeface="Sora Light" pitchFamily="34" charset="0"/>
                        <a:ea typeface="Calibri" panose="020F0502020204030204" pitchFamily="34" charset="0"/>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93361537"/>
                  </a:ext>
                </a:extLst>
              </a:tr>
              <a:tr h="560766">
                <a:tc vMerge="1">
                  <a:txBody>
                    <a:bodyPr/>
                    <a:lstStyle/>
                    <a:p>
                      <a:endParaRPr lang="en-IL"/>
                    </a:p>
                  </a:txBody>
                  <a:tcPr/>
                </a:tc>
                <a:tc>
                  <a:txBody>
                    <a:bodyPr/>
                    <a:lstStyle/>
                    <a:p>
                      <a:pPr>
                        <a:lnSpc>
                          <a:spcPct val="107000"/>
                        </a:lnSpc>
                        <a:spcAft>
                          <a:spcPts val="800"/>
                        </a:spcAft>
                      </a:pPr>
                      <a:r>
                        <a:rPr lang="en-US" sz="1400" kern="1200" dirty="0">
                          <a:solidFill>
                            <a:srgbClr val="3B3535"/>
                          </a:solidFill>
                          <a:latin typeface="Sora Light" pitchFamily="34" charset="0"/>
                          <a:cs typeface="Sora Light" pitchFamily="34" charset="-120"/>
                        </a:rPr>
                        <a:t>Embeddings for Evolving Nodes</a:t>
                      </a:r>
                      <a:endParaRPr lang="en-IL" sz="1400" kern="1200" dirty="0">
                        <a:solidFill>
                          <a:srgbClr val="3B3535"/>
                        </a:solidFill>
                        <a:latin typeface="Sora Light" pitchFamily="34" charset="0"/>
                        <a:ea typeface="Calibri" panose="020F0502020204030204" pitchFamily="34" charset="0"/>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400" kern="1200" dirty="0">
                          <a:solidFill>
                            <a:srgbClr val="3B3535"/>
                          </a:solidFill>
                          <a:latin typeface="Sora Light" pitchFamily="34" charset="0"/>
                          <a:cs typeface="Sora Light" pitchFamily="34" charset="-120"/>
                        </a:rPr>
                        <a:t>Nodes with rapidly changing connectivity.</a:t>
                      </a:r>
                      <a:endParaRPr lang="en-IL" sz="1400" kern="1200" dirty="0">
                        <a:solidFill>
                          <a:srgbClr val="3B3535"/>
                        </a:solidFill>
                        <a:latin typeface="Sora Light" pitchFamily="34" charset="0"/>
                        <a:ea typeface="Calibri" panose="020F0502020204030204" pitchFamily="34" charset="0"/>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400" kern="1200" dirty="0">
                          <a:solidFill>
                            <a:srgbClr val="3B3535"/>
                          </a:solidFill>
                          <a:latin typeface="Sora Light" pitchFamily="34" charset="0"/>
                          <a:cs typeface="Sora Light" pitchFamily="34" charset="-120"/>
                        </a:rPr>
                        <a:t>Embeddings reflecting the change in proximity and influence.</a:t>
                      </a:r>
                      <a:endParaRPr lang="en-IL" sz="1400" kern="1200" dirty="0">
                        <a:solidFill>
                          <a:srgbClr val="3B3535"/>
                        </a:solidFill>
                        <a:latin typeface="Sora Light" pitchFamily="34" charset="0"/>
                        <a:ea typeface="Calibri" panose="020F0502020204030204" pitchFamily="34" charset="0"/>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9225573"/>
                  </a:ext>
                </a:extLst>
              </a:tr>
              <a:tr h="560766">
                <a:tc rowSpan="3">
                  <a:txBody>
                    <a:bodyPr/>
                    <a:lstStyle/>
                    <a:p>
                      <a:pPr algn="ctr">
                        <a:lnSpc>
                          <a:spcPct val="107000"/>
                        </a:lnSpc>
                        <a:spcAft>
                          <a:spcPts val="800"/>
                        </a:spcAft>
                      </a:pPr>
                      <a:r>
                        <a:rPr lang="en-US" sz="1100" dirty="0">
                          <a:solidFill>
                            <a:schemeClr val="tx1"/>
                          </a:solidFill>
                          <a:effectLst/>
                        </a:rPr>
                        <a:t>Calculation and Classification</a:t>
                      </a:r>
                      <a:endParaRPr lang="en-IL" sz="1100"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nSpc>
                          <a:spcPct val="107000"/>
                        </a:lnSpc>
                        <a:spcAft>
                          <a:spcPts val="800"/>
                        </a:spcAft>
                      </a:pPr>
                      <a:r>
                        <a:rPr lang="en-US" sz="1400" kern="1200" dirty="0">
                          <a:solidFill>
                            <a:srgbClr val="3B3535"/>
                          </a:solidFill>
                          <a:latin typeface="Sora Light" pitchFamily="34" charset="0"/>
                          <a:cs typeface="Sora Light" pitchFamily="34" charset="-120"/>
                        </a:rPr>
                        <a:t>Classification of Rising Stars</a:t>
                      </a:r>
                      <a:endParaRPr lang="en-IL" sz="1400" kern="1200" dirty="0">
                        <a:solidFill>
                          <a:srgbClr val="3B3535"/>
                        </a:solidFill>
                        <a:latin typeface="Sora Light" pitchFamily="34" charset="0"/>
                        <a:ea typeface="Calibri" panose="020F0502020204030204" pitchFamily="34" charset="0"/>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800"/>
                        </a:spcAft>
                      </a:pPr>
                      <a:r>
                        <a:rPr lang="en-US" sz="1400" kern="1200" dirty="0">
                          <a:solidFill>
                            <a:srgbClr val="3B3535"/>
                          </a:solidFill>
                          <a:latin typeface="Sora Light" pitchFamily="34" charset="0"/>
                          <a:cs typeface="Sora Light" pitchFamily="34" charset="-120"/>
                        </a:rPr>
                        <a:t>Nodes with increasing centrality and connectivity.</a:t>
                      </a:r>
                      <a:endParaRPr lang="en-IL" sz="1400" kern="1200" dirty="0">
                        <a:solidFill>
                          <a:srgbClr val="3B3535"/>
                        </a:solidFill>
                        <a:latin typeface="Sora Light" pitchFamily="34" charset="0"/>
                        <a:ea typeface="Calibri" panose="020F0502020204030204" pitchFamily="34" charset="0"/>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800"/>
                        </a:spcAft>
                      </a:pPr>
                      <a:r>
                        <a:rPr lang="en-US" sz="1400" kern="1200" dirty="0">
                          <a:solidFill>
                            <a:srgbClr val="3B3535"/>
                          </a:solidFill>
                          <a:latin typeface="Sora Light" pitchFamily="34" charset="0"/>
                          <a:cs typeface="Sora Light" pitchFamily="34" charset="-120"/>
                        </a:rPr>
                        <a:t>Nodes correctly categorized as Rising Stars.</a:t>
                      </a:r>
                      <a:endParaRPr lang="en-IL" sz="1400" kern="1200" dirty="0">
                        <a:solidFill>
                          <a:srgbClr val="3B3535"/>
                        </a:solidFill>
                        <a:latin typeface="Sora Light" pitchFamily="34" charset="0"/>
                        <a:ea typeface="Calibri" panose="020F0502020204030204" pitchFamily="34" charset="0"/>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52662542"/>
                  </a:ext>
                </a:extLst>
              </a:tr>
              <a:tr h="560766">
                <a:tc vMerge="1">
                  <a:txBody>
                    <a:bodyPr/>
                    <a:lstStyle/>
                    <a:p>
                      <a:endParaRPr lang="en-IL"/>
                    </a:p>
                  </a:txBody>
                  <a:tcPr/>
                </a:tc>
                <a:tc>
                  <a:txBody>
                    <a:bodyPr/>
                    <a:lstStyle/>
                    <a:p>
                      <a:pPr>
                        <a:lnSpc>
                          <a:spcPct val="107000"/>
                        </a:lnSpc>
                        <a:spcAft>
                          <a:spcPts val="800"/>
                        </a:spcAft>
                      </a:pPr>
                      <a:r>
                        <a:rPr lang="en-US" sz="1400" kern="1200">
                          <a:solidFill>
                            <a:srgbClr val="3B3535"/>
                          </a:solidFill>
                          <a:latin typeface="Sora Light" pitchFamily="34" charset="0"/>
                          <a:cs typeface="Sora Light" pitchFamily="34" charset="-120"/>
                        </a:rPr>
                        <a:t>Classification of Falling Stars</a:t>
                      </a:r>
                      <a:endParaRPr lang="en-IL" sz="1400" kern="1200">
                        <a:solidFill>
                          <a:srgbClr val="3B3535"/>
                        </a:solidFill>
                        <a:latin typeface="Sora Light" pitchFamily="34" charset="0"/>
                        <a:ea typeface="Calibri" panose="020F0502020204030204" pitchFamily="34" charset="0"/>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400" kern="1200" dirty="0">
                          <a:solidFill>
                            <a:srgbClr val="3B3535"/>
                          </a:solidFill>
                          <a:latin typeface="Sora Light" pitchFamily="34" charset="0"/>
                          <a:cs typeface="Sora Light" pitchFamily="34" charset="-120"/>
                        </a:rPr>
                        <a:t>Nodes with declining centrality and connectivity.</a:t>
                      </a:r>
                      <a:endParaRPr lang="en-IL" sz="1400" kern="1200" dirty="0">
                        <a:solidFill>
                          <a:srgbClr val="3B3535"/>
                        </a:solidFill>
                        <a:latin typeface="Sora Light" pitchFamily="34" charset="0"/>
                        <a:ea typeface="Calibri" panose="020F0502020204030204" pitchFamily="34" charset="0"/>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400" kern="1200" dirty="0">
                          <a:solidFill>
                            <a:srgbClr val="3B3535"/>
                          </a:solidFill>
                          <a:latin typeface="Sora Light" pitchFamily="34" charset="0"/>
                          <a:cs typeface="Sora Light" pitchFamily="34" charset="-120"/>
                        </a:rPr>
                        <a:t>Nodes correctly categorized as Falling Stars.</a:t>
                      </a:r>
                      <a:endParaRPr lang="en-IL" sz="1400" kern="1200" dirty="0">
                        <a:solidFill>
                          <a:srgbClr val="3B3535"/>
                        </a:solidFill>
                        <a:latin typeface="Sora Light" pitchFamily="34" charset="0"/>
                        <a:ea typeface="Calibri" panose="020F0502020204030204" pitchFamily="34" charset="0"/>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9126657"/>
                  </a:ext>
                </a:extLst>
              </a:tr>
              <a:tr h="560766">
                <a:tc vMerge="1">
                  <a:txBody>
                    <a:bodyPr/>
                    <a:lstStyle/>
                    <a:p>
                      <a:endParaRPr lang="en-IL"/>
                    </a:p>
                  </a:txBody>
                  <a:tcPr/>
                </a:tc>
                <a:tc>
                  <a:txBody>
                    <a:bodyPr/>
                    <a:lstStyle/>
                    <a:p>
                      <a:pPr>
                        <a:lnSpc>
                          <a:spcPct val="107000"/>
                        </a:lnSpc>
                        <a:spcAft>
                          <a:spcPts val="800"/>
                        </a:spcAft>
                      </a:pPr>
                      <a:r>
                        <a:rPr lang="en-US" sz="1400" kern="1200" dirty="0">
                          <a:solidFill>
                            <a:srgbClr val="3B3535"/>
                          </a:solidFill>
                          <a:latin typeface="Sora Light" pitchFamily="34" charset="0"/>
                          <a:cs typeface="Sora Light" pitchFamily="34" charset="-120"/>
                        </a:rPr>
                        <a:t>Classification of Emerging and Steady Nodes</a:t>
                      </a:r>
                      <a:endParaRPr lang="en-IL" sz="1400" kern="1200" dirty="0">
                        <a:solidFill>
                          <a:srgbClr val="3B3535"/>
                        </a:solidFill>
                        <a:latin typeface="Sora Light" pitchFamily="34" charset="0"/>
                        <a:ea typeface="Calibri" panose="020F0502020204030204" pitchFamily="34" charset="0"/>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800"/>
                        </a:spcAft>
                      </a:pPr>
                      <a:r>
                        <a:rPr lang="en-US" sz="1400" kern="1200" dirty="0">
                          <a:solidFill>
                            <a:srgbClr val="3B3535"/>
                          </a:solidFill>
                          <a:latin typeface="Sora Light" pitchFamily="34" charset="0"/>
                          <a:cs typeface="Sora Light" pitchFamily="34" charset="-120"/>
                        </a:rPr>
                        <a:t>Nodes with new or consistent citation activity.</a:t>
                      </a:r>
                      <a:endParaRPr lang="en-IL" sz="1400" kern="1200" dirty="0">
                        <a:solidFill>
                          <a:srgbClr val="3B3535"/>
                        </a:solidFill>
                        <a:latin typeface="Sora Light" pitchFamily="34" charset="0"/>
                        <a:ea typeface="Calibri" panose="020F0502020204030204" pitchFamily="34" charset="0"/>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800"/>
                        </a:spcAft>
                      </a:pPr>
                      <a:r>
                        <a:rPr lang="en-US" sz="1400" kern="1200" dirty="0">
                          <a:solidFill>
                            <a:srgbClr val="3B3535"/>
                          </a:solidFill>
                          <a:latin typeface="Sora Light" pitchFamily="34" charset="0"/>
                          <a:cs typeface="Sora Light" pitchFamily="34" charset="-120"/>
                        </a:rPr>
                        <a:t>Accurate classification as Emerging or Steady Nodes.</a:t>
                      </a:r>
                      <a:endParaRPr lang="en-IL" sz="1400" kern="1200" dirty="0">
                        <a:solidFill>
                          <a:srgbClr val="3B3535"/>
                        </a:solidFill>
                        <a:latin typeface="Sora Light" pitchFamily="34" charset="0"/>
                        <a:ea typeface="Calibri" panose="020F0502020204030204" pitchFamily="34" charset="0"/>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81636956"/>
                  </a:ext>
                </a:extLst>
              </a:tr>
            </a:tbl>
          </a:graphicData>
        </a:graphic>
      </p:graphicFrame>
    </p:spTree>
    <p:extLst>
      <p:ext uri="{BB962C8B-B14F-4D97-AF65-F5344CB8AC3E}">
        <p14:creationId xmlns:p14="http://schemas.microsoft.com/office/powerpoint/2010/main" val="19672026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35D96-08C0-183E-1CBB-34D2AC56E823}"/>
            </a:ext>
          </a:extLst>
        </p:cNvPr>
        <p:cNvGrpSpPr/>
        <p:nvPr/>
      </p:nvGrpSpPr>
      <p:grpSpPr>
        <a:xfrm>
          <a:off x="0" y="0"/>
          <a:ext cx="0" cy="0"/>
          <a:chOff x="0" y="0"/>
          <a:chExt cx="0" cy="0"/>
        </a:xfrm>
      </p:grpSpPr>
      <p:sp>
        <p:nvSpPr>
          <p:cNvPr id="3" name="Shape 1">
            <a:extLst>
              <a:ext uri="{FF2B5EF4-FFF2-40B4-BE49-F238E27FC236}">
                <a16:creationId xmlns:a16="http://schemas.microsoft.com/office/drawing/2014/main" id="{5CA4847B-802E-D635-9C3F-5DC8F2314E38}"/>
              </a:ext>
            </a:extLst>
          </p:cNvPr>
          <p:cNvSpPr/>
          <p:nvPr/>
        </p:nvSpPr>
        <p:spPr>
          <a:xfrm>
            <a:off x="7307579" y="2069880"/>
            <a:ext cx="45719" cy="4932760"/>
          </a:xfrm>
          <a:prstGeom prst="roundRect">
            <a:avLst>
              <a:gd name="adj" fmla="val 410222"/>
            </a:avLst>
          </a:prstGeom>
          <a:solidFill>
            <a:srgbClr val="BBC2DC"/>
          </a:solidFill>
          <a:ln/>
        </p:spPr>
        <p:txBody>
          <a:bodyPr/>
          <a:lstStyle/>
          <a:p>
            <a:endParaRPr lang="en-IL"/>
          </a:p>
        </p:txBody>
      </p:sp>
      <p:sp>
        <p:nvSpPr>
          <p:cNvPr id="4" name="Shape 2">
            <a:extLst>
              <a:ext uri="{FF2B5EF4-FFF2-40B4-BE49-F238E27FC236}">
                <a16:creationId xmlns:a16="http://schemas.microsoft.com/office/drawing/2014/main" id="{02525E25-5A66-D1DA-F760-261EEC1B5D60}"/>
              </a:ext>
            </a:extLst>
          </p:cNvPr>
          <p:cNvSpPr/>
          <p:nvPr/>
        </p:nvSpPr>
        <p:spPr>
          <a:xfrm>
            <a:off x="6642140" y="2397064"/>
            <a:ext cx="520898" cy="15240"/>
          </a:xfrm>
          <a:prstGeom prst="roundRect">
            <a:avLst>
              <a:gd name="adj" fmla="val 410222"/>
            </a:avLst>
          </a:prstGeom>
          <a:solidFill>
            <a:srgbClr val="BBC2DC"/>
          </a:solidFill>
          <a:ln/>
        </p:spPr>
        <p:txBody>
          <a:bodyPr/>
          <a:lstStyle/>
          <a:p>
            <a:endParaRPr lang="en-IL"/>
          </a:p>
        </p:txBody>
      </p:sp>
      <p:sp>
        <p:nvSpPr>
          <p:cNvPr id="5" name="Shape 3">
            <a:extLst>
              <a:ext uri="{FF2B5EF4-FFF2-40B4-BE49-F238E27FC236}">
                <a16:creationId xmlns:a16="http://schemas.microsoft.com/office/drawing/2014/main" id="{2D4100CA-0EEA-3FE1-F58F-CB4D398D52F1}"/>
              </a:ext>
            </a:extLst>
          </p:cNvPr>
          <p:cNvSpPr/>
          <p:nvPr/>
        </p:nvSpPr>
        <p:spPr>
          <a:xfrm>
            <a:off x="7147798" y="2237282"/>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6" name="Text 4">
            <a:extLst>
              <a:ext uri="{FF2B5EF4-FFF2-40B4-BE49-F238E27FC236}">
                <a16:creationId xmlns:a16="http://schemas.microsoft.com/office/drawing/2014/main" id="{5B573AE5-66A7-36C9-2E37-C53B95EB5AA1}"/>
              </a:ext>
            </a:extLst>
          </p:cNvPr>
          <p:cNvSpPr/>
          <p:nvPr/>
        </p:nvSpPr>
        <p:spPr>
          <a:xfrm>
            <a:off x="7269004" y="2287169"/>
            <a:ext cx="92392"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1</a:t>
            </a:r>
            <a:endParaRPr lang="en-US" sz="1850" dirty="0"/>
          </a:p>
        </p:txBody>
      </p:sp>
      <p:sp>
        <p:nvSpPr>
          <p:cNvPr id="7" name="Text 5">
            <a:extLst>
              <a:ext uri="{FF2B5EF4-FFF2-40B4-BE49-F238E27FC236}">
                <a16:creationId xmlns:a16="http://schemas.microsoft.com/office/drawing/2014/main" id="{C13C23F4-9B08-80AA-C266-6D928EDF4B6C}"/>
              </a:ext>
            </a:extLst>
          </p:cNvPr>
          <p:cNvSpPr/>
          <p:nvPr/>
        </p:nvSpPr>
        <p:spPr>
          <a:xfrm>
            <a:off x="4538067" y="2218708"/>
            <a:ext cx="1958459"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Introduction</a:t>
            </a:r>
            <a:endParaRPr lang="en-US" sz="1500" dirty="0"/>
          </a:p>
        </p:txBody>
      </p:sp>
      <p:sp>
        <p:nvSpPr>
          <p:cNvPr id="8" name="Shape 6">
            <a:extLst>
              <a:ext uri="{FF2B5EF4-FFF2-40B4-BE49-F238E27FC236}">
                <a16:creationId xmlns:a16="http://schemas.microsoft.com/office/drawing/2014/main" id="{0D7D62E3-4271-A448-C5DD-3308A9E43C87}"/>
              </a:ext>
            </a:extLst>
          </p:cNvPr>
          <p:cNvSpPr/>
          <p:nvPr/>
        </p:nvSpPr>
        <p:spPr>
          <a:xfrm>
            <a:off x="7467362" y="3141205"/>
            <a:ext cx="520898" cy="15240"/>
          </a:xfrm>
          <a:prstGeom prst="roundRect">
            <a:avLst>
              <a:gd name="adj" fmla="val 410222"/>
            </a:avLst>
          </a:prstGeom>
          <a:solidFill>
            <a:srgbClr val="BBC2DC"/>
          </a:solidFill>
          <a:ln/>
        </p:spPr>
        <p:txBody>
          <a:bodyPr/>
          <a:lstStyle/>
          <a:p>
            <a:endParaRPr lang="en-IL"/>
          </a:p>
        </p:txBody>
      </p:sp>
      <p:sp>
        <p:nvSpPr>
          <p:cNvPr id="9" name="Shape 7">
            <a:extLst>
              <a:ext uri="{FF2B5EF4-FFF2-40B4-BE49-F238E27FC236}">
                <a16:creationId xmlns:a16="http://schemas.microsoft.com/office/drawing/2014/main" id="{4A419200-9A6E-D627-E5DE-7E3F446B25DE}"/>
              </a:ext>
            </a:extLst>
          </p:cNvPr>
          <p:cNvSpPr/>
          <p:nvPr/>
        </p:nvSpPr>
        <p:spPr>
          <a:xfrm>
            <a:off x="7147798" y="2981423"/>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0" name="Text 8">
            <a:extLst>
              <a:ext uri="{FF2B5EF4-FFF2-40B4-BE49-F238E27FC236}">
                <a16:creationId xmlns:a16="http://schemas.microsoft.com/office/drawing/2014/main" id="{5A5DF1C8-FF84-B5A5-D2DD-C4145A78B60B}"/>
              </a:ext>
            </a:extLst>
          </p:cNvPr>
          <p:cNvSpPr/>
          <p:nvPr/>
        </p:nvSpPr>
        <p:spPr>
          <a:xfrm>
            <a:off x="7245072" y="3031310"/>
            <a:ext cx="140256"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2</a:t>
            </a:r>
            <a:endParaRPr lang="en-US" sz="1850" dirty="0"/>
          </a:p>
        </p:txBody>
      </p:sp>
      <p:sp>
        <p:nvSpPr>
          <p:cNvPr id="11" name="Text 9">
            <a:extLst>
              <a:ext uri="{FF2B5EF4-FFF2-40B4-BE49-F238E27FC236}">
                <a16:creationId xmlns:a16="http://schemas.microsoft.com/office/drawing/2014/main" id="{7107E93A-899D-4984-B616-D42D00DBAAB2}"/>
              </a:ext>
            </a:extLst>
          </p:cNvPr>
          <p:cNvSpPr/>
          <p:nvPr/>
        </p:nvSpPr>
        <p:spPr>
          <a:xfrm>
            <a:off x="8133874" y="2962849"/>
            <a:ext cx="3047524" cy="244793"/>
          </a:xfrm>
          <a:prstGeom prst="rect">
            <a:avLst/>
          </a:prstGeom>
          <a:noFill/>
          <a:ln/>
        </p:spPr>
        <p:txBody>
          <a:bodyPr wrap="none" lIns="0" tIns="0" rIns="0" bIns="0" rtlCol="0" anchor="t"/>
          <a:lstStyle/>
          <a:p>
            <a:pPr marL="0" indent="0" algn="l">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Motivation</a:t>
            </a:r>
            <a:endParaRPr lang="en-US" sz="1500" dirty="0"/>
          </a:p>
        </p:txBody>
      </p:sp>
      <p:sp>
        <p:nvSpPr>
          <p:cNvPr id="12" name="Shape 10">
            <a:extLst>
              <a:ext uri="{FF2B5EF4-FFF2-40B4-BE49-F238E27FC236}">
                <a16:creationId xmlns:a16="http://schemas.microsoft.com/office/drawing/2014/main" id="{E57D73D7-A00F-F128-B0A3-9E7C0E37BC61}"/>
              </a:ext>
            </a:extLst>
          </p:cNvPr>
          <p:cNvSpPr/>
          <p:nvPr/>
        </p:nvSpPr>
        <p:spPr>
          <a:xfrm>
            <a:off x="6642140" y="3810931"/>
            <a:ext cx="520898" cy="15240"/>
          </a:xfrm>
          <a:prstGeom prst="roundRect">
            <a:avLst>
              <a:gd name="adj" fmla="val 410222"/>
            </a:avLst>
          </a:prstGeom>
          <a:solidFill>
            <a:srgbClr val="BBC2DC"/>
          </a:solidFill>
          <a:ln/>
        </p:spPr>
        <p:txBody>
          <a:bodyPr/>
          <a:lstStyle/>
          <a:p>
            <a:endParaRPr lang="en-IL"/>
          </a:p>
        </p:txBody>
      </p:sp>
      <p:sp>
        <p:nvSpPr>
          <p:cNvPr id="13" name="Shape 11">
            <a:extLst>
              <a:ext uri="{FF2B5EF4-FFF2-40B4-BE49-F238E27FC236}">
                <a16:creationId xmlns:a16="http://schemas.microsoft.com/office/drawing/2014/main" id="{3DDAD706-6584-7E81-CD40-0D278804B754}"/>
              </a:ext>
            </a:extLst>
          </p:cNvPr>
          <p:cNvSpPr/>
          <p:nvPr/>
        </p:nvSpPr>
        <p:spPr>
          <a:xfrm>
            <a:off x="7147798" y="3651149"/>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4" name="Text 12">
            <a:extLst>
              <a:ext uri="{FF2B5EF4-FFF2-40B4-BE49-F238E27FC236}">
                <a16:creationId xmlns:a16="http://schemas.microsoft.com/office/drawing/2014/main" id="{D17D5334-E7D8-2C78-A0FA-15BF88D68E00}"/>
              </a:ext>
            </a:extLst>
          </p:cNvPr>
          <p:cNvSpPr/>
          <p:nvPr/>
        </p:nvSpPr>
        <p:spPr>
          <a:xfrm>
            <a:off x="7244953" y="3701036"/>
            <a:ext cx="140494"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3</a:t>
            </a:r>
            <a:endParaRPr lang="en-US" sz="1850" dirty="0"/>
          </a:p>
        </p:txBody>
      </p:sp>
      <p:sp>
        <p:nvSpPr>
          <p:cNvPr id="15" name="Text 13">
            <a:extLst>
              <a:ext uri="{FF2B5EF4-FFF2-40B4-BE49-F238E27FC236}">
                <a16:creationId xmlns:a16="http://schemas.microsoft.com/office/drawing/2014/main" id="{ED7C7549-E200-155D-1A95-C4A4548D26EF}"/>
              </a:ext>
            </a:extLst>
          </p:cNvPr>
          <p:cNvSpPr/>
          <p:nvPr/>
        </p:nvSpPr>
        <p:spPr>
          <a:xfrm>
            <a:off x="3708202" y="3632575"/>
            <a:ext cx="2788325"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Research Objectives</a:t>
            </a:r>
            <a:endParaRPr lang="en-US" sz="1500" dirty="0"/>
          </a:p>
        </p:txBody>
      </p:sp>
      <p:sp>
        <p:nvSpPr>
          <p:cNvPr id="16" name="Shape 14">
            <a:extLst>
              <a:ext uri="{FF2B5EF4-FFF2-40B4-BE49-F238E27FC236}">
                <a16:creationId xmlns:a16="http://schemas.microsoft.com/office/drawing/2014/main" id="{EEC25C43-79F7-80C8-266C-C130F4374C32}"/>
              </a:ext>
            </a:extLst>
          </p:cNvPr>
          <p:cNvSpPr/>
          <p:nvPr/>
        </p:nvSpPr>
        <p:spPr>
          <a:xfrm>
            <a:off x="7467362" y="4480777"/>
            <a:ext cx="520898" cy="15240"/>
          </a:xfrm>
          <a:prstGeom prst="roundRect">
            <a:avLst>
              <a:gd name="adj" fmla="val 410222"/>
            </a:avLst>
          </a:prstGeom>
          <a:solidFill>
            <a:srgbClr val="BBC2DC"/>
          </a:solidFill>
          <a:ln/>
        </p:spPr>
        <p:txBody>
          <a:bodyPr/>
          <a:lstStyle/>
          <a:p>
            <a:endParaRPr lang="en-IL"/>
          </a:p>
        </p:txBody>
      </p:sp>
      <p:sp>
        <p:nvSpPr>
          <p:cNvPr id="17" name="Shape 15">
            <a:extLst>
              <a:ext uri="{FF2B5EF4-FFF2-40B4-BE49-F238E27FC236}">
                <a16:creationId xmlns:a16="http://schemas.microsoft.com/office/drawing/2014/main" id="{C1434331-D81B-17FB-5232-BD77245FC43F}"/>
              </a:ext>
            </a:extLst>
          </p:cNvPr>
          <p:cNvSpPr/>
          <p:nvPr/>
        </p:nvSpPr>
        <p:spPr>
          <a:xfrm>
            <a:off x="7147798" y="4320995"/>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8" name="Text 16">
            <a:extLst>
              <a:ext uri="{FF2B5EF4-FFF2-40B4-BE49-F238E27FC236}">
                <a16:creationId xmlns:a16="http://schemas.microsoft.com/office/drawing/2014/main" id="{BFA2BE11-0636-9F45-73E6-90DACB6039D9}"/>
              </a:ext>
            </a:extLst>
          </p:cNvPr>
          <p:cNvSpPr/>
          <p:nvPr/>
        </p:nvSpPr>
        <p:spPr>
          <a:xfrm>
            <a:off x="7244358" y="4370882"/>
            <a:ext cx="141684"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4</a:t>
            </a:r>
            <a:endParaRPr lang="en-US" sz="1850" dirty="0"/>
          </a:p>
        </p:txBody>
      </p:sp>
      <p:sp>
        <p:nvSpPr>
          <p:cNvPr id="19" name="Text 17">
            <a:extLst>
              <a:ext uri="{FF2B5EF4-FFF2-40B4-BE49-F238E27FC236}">
                <a16:creationId xmlns:a16="http://schemas.microsoft.com/office/drawing/2014/main" id="{3C6243BD-9DDE-3E86-9DF6-0035DE4EF11A}"/>
              </a:ext>
            </a:extLst>
          </p:cNvPr>
          <p:cNvSpPr/>
          <p:nvPr/>
        </p:nvSpPr>
        <p:spPr>
          <a:xfrm>
            <a:off x="8133874" y="4302421"/>
            <a:ext cx="2271593" cy="244793"/>
          </a:xfrm>
          <a:prstGeom prst="rect">
            <a:avLst/>
          </a:prstGeom>
          <a:noFill/>
          <a:ln/>
        </p:spPr>
        <p:txBody>
          <a:bodyPr wrap="none" lIns="0" tIns="0" rIns="0" bIns="0" rtlCol="0" anchor="t"/>
          <a:lstStyle/>
          <a:p>
            <a:pPr marL="0" indent="0" algn="l">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Background</a:t>
            </a:r>
            <a:endParaRPr lang="en-US" sz="1500" dirty="0"/>
          </a:p>
        </p:txBody>
      </p:sp>
      <p:sp>
        <p:nvSpPr>
          <p:cNvPr id="20" name="Shape 18">
            <a:extLst>
              <a:ext uri="{FF2B5EF4-FFF2-40B4-BE49-F238E27FC236}">
                <a16:creationId xmlns:a16="http://schemas.microsoft.com/office/drawing/2014/main" id="{783B7B5F-6EBB-3BBE-7800-5DBD6EF664BF}"/>
              </a:ext>
            </a:extLst>
          </p:cNvPr>
          <p:cNvSpPr/>
          <p:nvPr/>
        </p:nvSpPr>
        <p:spPr>
          <a:xfrm>
            <a:off x="6642140" y="5150622"/>
            <a:ext cx="520898" cy="15240"/>
          </a:xfrm>
          <a:prstGeom prst="roundRect">
            <a:avLst>
              <a:gd name="adj" fmla="val 410222"/>
            </a:avLst>
          </a:prstGeom>
          <a:solidFill>
            <a:srgbClr val="BBC2DC"/>
          </a:solidFill>
          <a:ln/>
        </p:spPr>
        <p:txBody>
          <a:bodyPr/>
          <a:lstStyle/>
          <a:p>
            <a:endParaRPr lang="en-IL"/>
          </a:p>
        </p:txBody>
      </p:sp>
      <p:sp>
        <p:nvSpPr>
          <p:cNvPr id="21" name="Shape 19">
            <a:extLst>
              <a:ext uri="{FF2B5EF4-FFF2-40B4-BE49-F238E27FC236}">
                <a16:creationId xmlns:a16="http://schemas.microsoft.com/office/drawing/2014/main" id="{D3B0B2D8-46F0-61DC-EFA8-485DDCB3DA9F}"/>
              </a:ext>
            </a:extLst>
          </p:cNvPr>
          <p:cNvSpPr/>
          <p:nvPr/>
        </p:nvSpPr>
        <p:spPr>
          <a:xfrm>
            <a:off x="7147798" y="4990840"/>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22" name="Text 20">
            <a:extLst>
              <a:ext uri="{FF2B5EF4-FFF2-40B4-BE49-F238E27FC236}">
                <a16:creationId xmlns:a16="http://schemas.microsoft.com/office/drawing/2014/main" id="{B5822949-25DC-C75E-F081-5324CE8D0D20}"/>
              </a:ext>
            </a:extLst>
          </p:cNvPr>
          <p:cNvSpPr/>
          <p:nvPr/>
        </p:nvSpPr>
        <p:spPr>
          <a:xfrm>
            <a:off x="7241977" y="5040728"/>
            <a:ext cx="146447"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5</a:t>
            </a:r>
            <a:endParaRPr lang="en-US" sz="1850" dirty="0"/>
          </a:p>
        </p:txBody>
      </p:sp>
      <p:sp>
        <p:nvSpPr>
          <p:cNvPr id="23" name="Text 21">
            <a:extLst>
              <a:ext uri="{FF2B5EF4-FFF2-40B4-BE49-F238E27FC236}">
                <a16:creationId xmlns:a16="http://schemas.microsoft.com/office/drawing/2014/main" id="{A59A9651-8060-DD2F-3D01-2DA0550DE0CF}"/>
              </a:ext>
            </a:extLst>
          </p:cNvPr>
          <p:cNvSpPr/>
          <p:nvPr/>
        </p:nvSpPr>
        <p:spPr>
          <a:xfrm>
            <a:off x="3669863" y="4972267"/>
            <a:ext cx="2826663"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Approach</a:t>
            </a:r>
            <a:endParaRPr lang="en-US" sz="1500" dirty="0"/>
          </a:p>
        </p:txBody>
      </p:sp>
      <p:sp>
        <p:nvSpPr>
          <p:cNvPr id="24" name="Shape 22">
            <a:extLst>
              <a:ext uri="{FF2B5EF4-FFF2-40B4-BE49-F238E27FC236}">
                <a16:creationId xmlns:a16="http://schemas.microsoft.com/office/drawing/2014/main" id="{F7AF7F4A-98F2-F204-A5C0-F9FC96673D8D}"/>
              </a:ext>
            </a:extLst>
          </p:cNvPr>
          <p:cNvSpPr/>
          <p:nvPr/>
        </p:nvSpPr>
        <p:spPr>
          <a:xfrm>
            <a:off x="7467362" y="5820468"/>
            <a:ext cx="520898" cy="15240"/>
          </a:xfrm>
          <a:prstGeom prst="roundRect">
            <a:avLst>
              <a:gd name="adj" fmla="val 410222"/>
            </a:avLst>
          </a:prstGeom>
          <a:solidFill>
            <a:srgbClr val="BBC2DC"/>
          </a:solidFill>
          <a:ln/>
        </p:spPr>
        <p:txBody>
          <a:bodyPr/>
          <a:lstStyle/>
          <a:p>
            <a:endParaRPr lang="en-IL"/>
          </a:p>
        </p:txBody>
      </p:sp>
      <p:sp>
        <p:nvSpPr>
          <p:cNvPr id="25" name="Shape 23">
            <a:extLst>
              <a:ext uri="{FF2B5EF4-FFF2-40B4-BE49-F238E27FC236}">
                <a16:creationId xmlns:a16="http://schemas.microsoft.com/office/drawing/2014/main" id="{4E9BA56E-62BC-F569-2655-F7E4364889F3}"/>
              </a:ext>
            </a:extLst>
          </p:cNvPr>
          <p:cNvSpPr/>
          <p:nvPr/>
        </p:nvSpPr>
        <p:spPr>
          <a:xfrm>
            <a:off x="7147798" y="5660686"/>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26" name="Text 24">
            <a:extLst>
              <a:ext uri="{FF2B5EF4-FFF2-40B4-BE49-F238E27FC236}">
                <a16:creationId xmlns:a16="http://schemas.microsoft.com/office/drawing/2014/main" id="{7CF7E782-7516-651D-D3A5-09AE748BD61F}"/>
              </a:ext>
            </a:extLst>
          </p:cNvPr>
          <p:cNvSpPr/>
          <p:nvPr/>
        </p:nvSpPr>
        <p:spPr>
          <a:xfrm>
            <a:off x="7240905" y="5710573"/>
            <a:ext cx="148471"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6</a:t>
            </a:r>
            <a:endParaRPr lang="en-US" sz="1850" dirty="0"/>
          </a:p>
        </p:txBody>
      </p:sp>
      <p:sp>
        <p:nvSpPr>
          <p:cNvPr id="27" name="Text 25">
            <a:extLst>
              <a:ext uri="{FF2B5EF4-FFF2-40B4-BE49-F238E27FC236}">
                <a16:creationId xmlns:a16="http://schemas.microsoft.com/office/drawing/2014/main" id="{1D48C351-D948-8539-4808-83F92D5A71D5}"/>
              </a:ext>
            </a:extLst>
          </p:cNvPr>
          <p:cNvSpPr/>
          <p:nvPr/>
        </p:nvSpPr>
        <p:spPr>
          <a:xfrm>
            <a:off x="8133874" y="5642112"/>
            <a:ext cx="1958459" cy="244793"/>
          </a:xfrm>
          <a:prstGeom prst="rect">
            <a:avLst/>
          </a:prstGeom>
          <a:noFill/>
          <a:ln/>
        </p:spPr>
        <p:txBody>
          <a:bodyPr wrap="none" lIns="0" tIns="0" rIns="0" bIns="0" rtlCol="0" anchor="t"/>
          <a:lstStyle/>
          <a:p>
            <a:pPr marL="0" indent="0" algn="l">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Model Flowchart</a:t>
            </a:r>
            <a:endParaRPr lang="en-US" sz="1500" dirty="0"/>
          </a:p>
        </p:txBody>
      </p:sp>
      <p:sp>
        <p:nvSpPr>
          <p:cNvPr id="28" name="Text 26">
            <a:extLst>
              <a:ext uri="{FF2B5EF4-FFF2-40B4-BE49-F238E27FC236}">
                <a16:creationId xmlns:a16="http://schemas.microsoft.com/office/drawing/2014/main" id="{4D777B80-3C73-48E5-0797-7FBBB584E2A0}"/>
              </a:ext>
            </a:extLst>
          </p:cNvPr>
          <p:cNvSpPr/>
          <p:nvPr/>
        </p:nvSpPr>
        <p:spPr>
          <a:xfrm>
            <a:off x="8133874" y="5102900"/>
            <a:ext cx="5975628" cy="238125"/>
          </a:xfrm>
          <a:prstGeom prst="rect">
            <a:avLst/>
          </a:prstGeom>
          <a:noFill/>
          <a:ln/>
        </p:spPr>
        <p:txBody>
          <a:bodyPr wrap="none" lIns="0" tIns="0" rIns="0" bIns="0" rtlCol="0" anchor="t"/>
          <a:lstStyle/>
          <a:p>
            <a:pPr marL="0" indent="0" algn="l">
              <a:lnSpc>
                <a:spcPts val="1850"/>
              </a:lnSpc>
              <a:buNone/>
            </a:pPr>
            <a:endParaRPr lang="en-US" sz="1150" dirty="0"/>
          </a:p>
        </p:txBody>
      </p:sp>
      <p:sp>
        <p:nvSpPr>
          <p:cNvPr id="29" name="Shape 27">
            <a:extLst>
              <a:ext uri="{FF2B5EF4-FFF2-40B4-BE49-F238E27FC236}">
                <a16:creationId xmlns:a16="http://schemas.microsoft.com/office/drawing/2014/main" id="{4FC14B2E-93EF-696D-C22C-E74CFE8C91B4}"/>
              </a:ext>
            </a:extLst>
          </p:cNvPr>
          <p:cNvSpPr/>
          <p:nvPr/>
        </p:nvSpPr>
        <p:spPr>
          <a:xfrm>
            <a:off x="6642140" y="6490314"/>
            <a:ext cx="520898" cy="15240"/>
          </a:xfrm>
          <a:prstGeom prst="roundRect">
            <a:avLst>
              <a:gd name="adj" fmla="val 410222"/>
            </a:avLst>
          </a:prstGeom>
          <a:solidFill>
            <a:srgbClr val="BBC2DC"/>
          </a:solidFill>
          <a:ln/>
        </p:spPr>
        <p:txBody>
          <a:bodyPr/>
          <a:lstStyle/>
          <a:p>
            <a:endParaRPr lang="en-IL"/>
          </a:p>
        </p:txBody>
      </p:sp>
      <p:sp>
        <p:nvSpPr>
          <p:cNvPr id="30" name="Shape 28">
            <a:extLst>
              <a:ext uri="{FF2B5EF4-FFF2-40B4-BE49-F238E27FC236}">
                <a16:creationId xmlns:a16="http://schemas.microsoft.com/office/drawing/2014/main" id="{AFB496EA-5EAA-2D30-7EFA-658633026B05}"/>
              </a:ext>
            </a:extLst>
          </p:cNvPr>
          <p:cNvSpPr/>
          <p:nvPr/>
        </p:nvSpPr>
        <p:spPr>
          <a:xfrm>
            <a:off x="7147798" y="6330532"/>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31" name="Text 29">
            <a:extLst>
              <a:ext uri="{FF2B5EF4-FFF2-40B4-BE49-F238E27FC236}">
                <a16:creationId xmlns:a16="http://schemas.microsoft.com/office/drawing/2014/main" id="{0EC597D4-552D-7CDD-D26C-3DE474DFAC10}"/>
              </a:ext>
            </a:extLst>
          </p:cNvPr>
          <p:cNvSpPr/>
          <p:nvPr/>
        </p:nvSpPr>
        <p:spPr>
          <a:xfrm>
            <a:off x="7246739" y="6380419"/>
            <a:ext cx="136803"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7</a:t>
            </a:r>
            <a:endParaRPr lang="en-US" sz="1850" dirty="0"/>
          </a:p>
        </p:txBody>
      </p:sp>
      <p:sp>
        <p:nvSpPr>
          <p:cNvPr id="32" name="Text 30">
            <a:extLst>
              <a:ext uri="{FF2B5EF4-FFF2-40B4-BE49-F238E27FC236}">
                <a16:creationId xmlns:a16="http://schemas.microsoft.com/office/drawing/2014/main" id="{00E78659-2CD3-D58A-32C1-A2BBAF809299}"/>
              </a:ext>
            </a:extLst>
          </p:cNvPr>
          <p:cNvSpPr/>
          <p:nvPr/>
        </p:nvSpPr>
        <p:spPr>
          <a:xfrm>
            <a:off x="4538067" y="6311958"/>
            <a:ext cx="1958459" cy="244793"/>
          </a:xfrm>
          <a:prstGeom prst="rect">
            <a:avLst/>
          </a:prstGeom>
          <a:noFill/>
          <a:ln/>
        </p:spPr>
        <p:txBody>
          <a:bodyPr wrap="none" lIns="0" tIns="0" rIns="0" bIns="0" rtlCol="0" anchor="t"/>
          <a:lstStyle/>
          <a:p>
            <a:pPr marL="0" indent="0" algn="r">
              <a:lnSpc>
                <a:spcPts val="1900"/>
              </a:lnSpc>
              <a:buNone/>
            </a:pPr>
            <a:r>
              <a:rPr lang="en-US" sz="1500" dirty="0">
                <a:solidFill>
                  <a:srgbClr val="FF0000"/>
                </a:solidFill>
                <a:latin typeface="Alexandria Semi Bold" pitchFamily="34" charset="0"/>
                <a:ea typeface="Alexandria Semi Bold" pitchFamily="34" charset="-122"/>
                <a:cs typeface="Alexandria Semi Bold" pitchFamily="34" charset="-120"/>
              </a:rPr>
              <a:t>Conclusion</a:t>
            </a:r>
            <a:endParaRPr lang="en-US" sz="1500" dirty="0">
              <a:solidFill>
                <a:srgbClr val="FF0000"/>
              </a:solidFill>
            </a:endParaRPr>
          </a:p>
        </p:txBody>
      </p:sp>
      <p:sp>
        <p:nvSpPr>
          <p:cNvPr id="33" name="Text 31">
            <a:extLst>
              <a:ext uri="{FF2B5EF4-FFF2-40B4-BE49-F238E27FC236}">
                <a16:creationId xmlns:a16="http://schemas.microsoft.com/office/drawing/2014/main" id="{A59377DF-7E86-8DAF-3FA1-7956F65766B1}"/>
              </a:ext>
            </a:extLst>
          </p:cNvPr>
          <p:cNvSpPr/>
          <p:nvPr/>
        </p:nvSpPr>
        <p:spPr>
          <a:xfrm>
            <a:off x="520898" y="5772745"/>
            <a:ext cx="5975628" cy="238125"/>
          </a:xfrm>
          <a:prstGeom prst="rect">
            <a:avLst/>
          </a:prstGeom>
          <a:noFill/>
          <a:ln/>
        </p:spPr>
        <p:txBody>
          <a:bodyPr wrap="none" lIns="0" tIns="0" rIns="0" bIns="0" rtlCol="0" anchor="t"/>
          <a:lstStyle/>
          <a:p>
            <a:pPr marL="0" indent="0" algn="r">
              <a:lnSpc>
                <a:spcPts val="1850"/>
              </a:lnSpc>
              <a:buNone/>
            </a:pPr>
            <a:endParaRPr lang="en-US" sz="1150" dirty="0"/>
          </a:p>
        </p:txBody>
      </p:sp>
      <p:sp>
        <p:nvSpPr>
          <p:cNvPr id="38" name="Text 36">
            <a:extLst>
              <a:ext uri="{FF2B5EF4-FFF2-40B4-BE49-F238E27FC236}">
                <a16:creationId xmlns:a16="http://schemas.microsoft.com/office/drawing/2014/main" id="{DA8C81F1-6649-9F15-9974-85A78D481A9F}"/>
              </a:ext>
            </a:extLst>
          </p:cNvPr>
          <p:cNvSpPr/>
          <p:nvPr/>
        </p:nvSpPr>
        <p:spPr>
          <a:xfrm>
            <a:off x="8133874" y="6442591"/>
            <a:ext cx="5975628" cy="238125"/>
          </a:xfrm>
          <a:prstGeom prst="rect">
            <a:avLst/>
          </a:prstGeom>
          <a:noFill/>
          <a:ln/>
        </p:spPr>
        <p:txBody>
          <a:bodyPr wrap="none" lIns="0" tIns="0" rIns="0" bIns="0" rtlCol="0" anchor="t"/>
          <a:lstStyle/>
          <a:p>
            <a:pPr marL="0" indent="0" algn="l">
              <a:lnSpc>
                <a:spcPts val="1850"/>
              </a:lnSpc>
              <a:buNone/>
            </a:pPr>
            <a:endParaRPr lang="en-US" sz="1150" dirty="0"/>
          </a:p>
        </p:txBody>
      </p:sp>
      <p:sp>
        <p:nvSpPr>
          <p:cNvPr id="43" name="Text 41">
            <a:extLst>
              <a:ext uri="{FF2B5EF4-FFF2-40B4-BE49-F238E27FC236}">
                <a16:creationId xmlns:a16="http://schemas.microsoft.com/office/drawing/2014/main" id="{67D0C20C-7C31-3A42-9F99-D70238B0CCA1}"/>
              </a:ext>
            </a:extLst>
          </p:cNvPr>
          <p:cNvSpPr/>
          <p:nvPr/>
        </p:nvSpPr>
        <p:spPr>
          <a:xfrm>
            <a:off x="520898" y="7112437"/>
            <a:ext cx="5975628" cy="238125"/>
          </a:xfrm>
          <a:prstGeom prst="rect">
            <a:avLst/>
          </a:prstGeom>
          <a:noFill/>
          <a:ln/>
        </p:spPr>
        <p:txBody>
          <a:bodyPr wrap="none" lIns="0" tIns="0" rIns="0" bIns="0" rtlCol="0" anchor="t"/>
          <a:lstStyle/>
          <a:p>
            <a:pPr marL="0" indent="0" algn="r">
              <a:lnSpc>
                <a:spcPts val="1850"/>
              </a:lnSpc>
              <a:buNone/>
            </a:pPr>
            <a:endParaRPr lang="en-US" sz="1150" dirty="0"/>
          </a:p>
        </p:txBody>
      </p:sp>
      <p:sp>
        <p:nvSpPr>
          <p:cNvPr id="34" name="Text 0">
            <a:extLst>
              <a:ext uri="{FF2B5EF4-FFF2-40B4-BE49-F238E27FC236}">
                <a16:creationId xmlns:a16="http://schemas.microsoft.com/office/drawing/2014/main" id="{8FEE87FA-D89D-DCF1-B16F-80B07691F73E}"/>
              </a:ext>
            </a:extLst>
          </p:cNvPr>
          <p:cNvSpPr/>
          <p:nvPr/>
        </p:nvSpPr>
        <p:spPr>
          <a:xfrm>
            <a:off x="5867495" y="1057660"/>
            <a:ext cx="3917037" cy="489585"/>
          </a:xfrm>
          <a:prstGeom prst="rect">
            <a:avLst/>
          </a:prstGeom>
          <a:noFill/>
          <a:ln/>
        </p:spPr>
        <p:txBody>
          <a:bodyPr wrap="none" lIns="0" tIns="0" rIns="0" bIns="0" rtlCol="0" anchor="ctr"/>
          <a:lstStyle/>
          <a:p>
            <a:pPr marL="0" indent="0">
              <a:lnSpc>
                <a:spcPts val="3850"/>
              </a:lnSpc>
              <a:buNone/>
            </a:pPr>
            <a:r>
              <a:rPr lang="en-US" sz="4450" dirty="0">
                <a:solidFill>
                  <a:srgbClr val="597DB9"/>
                </a:solidFill>
                <a:latin typeface="Alexandria Semi Bold" pitchFamily="34" charset="0"/>
                <a:cs typeface="Alexandria Semi Bold" pitchFamily="34" charset="-120"/>
              </a:rPr>
              <a:t>Road Map</a:t>
            </a:r>
          </a:p>
        </p:txBody>
      </p:sp>
    </p:spTree>
    <p:extLst>
      <p:ext uri="{BB962C8B-B14F-4D97-AF65-F5344CB8AC3E}">
        <p14:creationId xmlns:p14="http://schemas.microsoft.com/office/powerpoint/2010/main" val="3508042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2946E0D6-C512-C850-7B60-BE8DE6CC08DF}"/>
              </a:ext>
            </a:extLst>
          </p:cNvPr>
          <p:cNvSpPr/>
          <p:nvPr/>
        </p:nvSpPr>
        <p:spPr>
          <a:xfrm>
            <a:off x="686389" y="1313661"/>
            <a:ext cx="5701546" cy="712708"/>
          </a:xfrm>
          <a:prstGeom prst="rect">
            <a:avLst/>
          </a:prstGeom>
          <a:noFill/>
          <a:ln/>
        </p:spPr>
        <p:txBody>
          <a:bodyPr wrap="none" lIns="0" tIns="0" rIns="0" bIns="0" rtlCol="0" anchor="t"/>
          <a:lstStyle/>
          <a:p>
            <a:pPr marL="0" indent="0">
              <a:lnSpc>
                <a:spcPts val="5600"/>
              </a:lnSpc>
              <a:buNone/>
            </a:pPr>
            <a:r>
              <a:rPr lang="en-US" sz="4450" dirty="0">
                <a:solidFill>
                  <a:srgbClr val="597DB9"/>
                </a:solidFill>
                <a:latin typeface="Alexandria Semi Bold" pitchFamily="34" charset="0"/>
                <a:cs typeface="Alexandria Semi Bold" pitchFamily="34" charset="-120"/>
              </a:rPr>
              <a:t>Future Steps</a:t>
            </a:r>
          </a:p>
        </p:txBody>
      </p:sp>
      <p:pic>
        <p:nvPicPr>
          <p:cNvPr id="3" name="Image 0" descr="preencoded.png">
            <a:extLst>
              <a:ext uri="{FF2B5EF4-FFF2-40B4-BE49-F238E27FC236}">
                <a16:creationId xmlns:a16="http://schemas.microsoft.com/office/drawing/2014/main" id="{3CB4309A-9936-B6C6-4F7A-7B0151A38632}"/>
              </a:ext>
            </a:extLst>
          </p:cNvPr>
          <p:cNvPicPr>
            <a:picLocks noChangeAspect="1"/>
          </p:cNvPicPr>
          <p:nvPr/>
        </p:nvPicPr>
        <p:blipFill>
          <a:blip r:embed="rId2"/>
          <a:stretch>
            <a:fillRect/>
          </a:stretch>
        </p:blipFill>
        <p:spPr>
          <a:xfrm>
            <a:off x="758309" y="2254872"/>
            <a:ext cx="4371261" cy="866537"/>
          </a:xfrm>
          <a:prstGeom prst="rect">
            <a:avLst/>
          </a:prstGeom>
        </p:spPr>
      </p:pic>
      <p:sp>
        <p:nvSpPr>
          <p:cNvPr id="4" name="Text 1">
            <a:extLst>
              <a:ext uri="{FF2B5EF4-FFF2-40B4-BE49-F238E27FC236}">
                <a16:creationId xmlns:a16="http://schemas.microsoft.com/office/drawing/2014/main" id="{ECA688E6-EBD4-6532-FF77-D8FB296CE124}"/>
              </a:ext>
            </a:extLst>
          </p:cNvPr>
          <p:cNvSpPr/>
          <p:nvPr/>
        </p:nvSpPr>
        <p:spPr>
          <a:xfrm>
            <a:off x="974884" y="3446330"/>
            <a:ext cx="3617714" cy="356235"/>
          </a:xfrm>
          <a:prstGeom prst="rect">
            <a:avLst/>
          </a:prstGeom>
          <a:noFill/>
          <a:ln/>
        </p:spPr>
        <p:txBody>
          <a:bodyPr wrap="none" lIns="0" tIns="0" rIns="0" bIns="0" rtlCol="0" anchor="t"/>
          <a:lstStyle/>
          <a:p>
            <a:pPr indent="0">
              <a:lnSpc>
                <a:spcPts val="2800"/>
              </a:lnSpc>
              <a:buNone/>
            </a:pPr>
            <a:r>
              <a:rPr lang="en-US" sz="2200" dirty="0">
                <a:solidFill>
                  <a:srgbClr val="587CB8"/>
                </a:solidFill>
                <a:latin typeface="Alexandria Semi Bold" pitchFamily="34" charset="0"/>
                <a:cs typeface="Alexandria Semi Bold" pitchFamily="34" charset="-120"/>
              </a:rPr>
              <a:t>Approach Implementation</a:t>
            </a:r>
          </a:p>
        </p:txBody>
      </p:sp>
      <p:sp>
        <p:nvSpPr>
          <p:cNvPr id="5" name="Text 2">
            <a:extLst>
              <a:ext uri="{FF2B5EF4-FFF2-40B4-BE49-F238E27FC236}">
                <a16:creationId xmlns:a16="http://schemas.microsoft.com/office/drawing/2014/main" id="{CC21D022-7214-63AD-D9B6-2B39E6315207}"/>
              </a:ext>
            </a:extLst>
          </p:cNvPr>
          <p:cNvSpPr/>
          <p:nvPr/>
        </p:nvSpPr>
        <p:spPr>
          <a:xfrm>
            <a:off x="974884" y="3932462"/>
            <a:ext cx="3938111" cy="1040130"/>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Implement the proposed dynamic embedding framework approach and testing on real-world citation data.</a:t>
            </a:r>
            <a:endParaRPr lang="en-US" sz="1700" dirty="0"/>
          </a:p>
        </p:txBody>
      </p:sp>
      <p:pic>
        <p:nvPicPr>
          <p:cNvPr id="6" name="Image 1" descr="preencoded.png">
            <a:extLst>
              <a:ext uri="{FF2B5EF4-FFF2-40B4-BE49-F238E27FC236}">
                <a16:creationId xmlns:a16="http://schemas.microsoft.com/office/drawing/2014/main" id="{22F9C881-DA5F-F668-0F37-3C9FE030CC35}"/>
              </a:ext>
            </a:extLst>
          </p:cNvPr>
          <p:cNvPicPr>
            <a:picLocks noChangeAspect="1"/>
          </p:cNvPicPr>
          <p:nvPr/>
        </p:nvPicPr>
        <p:blipFill>
          <a:blip r:embed="rId3"/>
          <a:stretch>
            <a:fillRect/>
          </a:stretch>
        </p:blipFill>
        <p:spPr>
          <a:xfrm>
            <a:off x="5129570" y="2254872"/>
            <a:ext cx="4371261" cy="866537"/>
          </a:xfrm>
          <a:prstGeom prst="rect">
            <a:avLst/>
          </a:prstGeom>
        </p:spPr>
      </p:pic>
      <p:sp>
        <p:nvSpPr>
          <p:cNvPr id="7" name="Text 3">
            <a:extLst>
              <a:ext uri="{FF2B5EF4-FFF2-40B4-BE49-F238E27FC236}">
                <a16:creationId xmlns:a16="http://schemas.microsoft.com/office/drawing/2014/main" id="{D8861351-8926-504F-BB85-BD50BC0B3756}"/>
              </a:ext>
            </a:extLst>
          </p:cNvPr>
          <p:cNvSpPr/>
          <p:nvPr/>
        </p:nvSpPr>
        <p:spPr>
          <a:xfrm>
            <a:off x="10037804" y="3445924"/>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587CB8"/>
                </a:solidFill>
                <a:latin typeface="Alexandria Semi Bold" pitchFamily="34" charset="0"/>
                <a:cs typeface="Alexandria Semi Bold" pitchFamily="34" charset="-120"/>
              </a:rPr>
              <a:t>Validation and Testing</a:t>
            </a:r>
          </a:p>
        </p:txBody>
      </p:sp>
      <p:sp>
        <p:nvSpPr>
          <p:cNvPr id="8" name="Text 4">
            <a:extLst>
              <a:ext uri="{FF2B5EF4-FFF2-40B4-BE49-F238E27FC236}">
                <a16:creationId xmlns:a16="http://schemas.microsoft.com/office/drawing/2014/main" id="{911101AB-551F-749C-D999-1E01CF3BA9EA}"/>
              </a:ext>
            </a:extLst>
          </p:cNvPr>
          <p:cNvSpPr/>
          <p:nvPr/>
        </p:nvSpPr>
        <p:spPr>
          <a:xfrm>
            <a:off x="10037804" y="3932056"/>
            <a:ext cx="3938111" cy="1040130"/>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Validate the framework's effectiveness by analyzing diverse citation networks.</a:t>
            </a:r>
            <a:endParaRPr lang="en-US" sz="1700" dirty="0"/>
          </a:p>
        </p:txBody>
      </p:sp>
      <p:pic>
        <p:nvPicPr>
          <p:cNvPr id="9" name="Image 2" descr="preencoded.png">
            <a:extLst>
              <a:ext uri="{FF2B5EF4-FFF2-40B4-BE49-F238E27FC236}">
                <a16:creationId xmlns:a16="http://schemas.microsoft.com/office/drawing/2014/main" id="{F6F0B739-B554-E817-AFBD-95B3BC7FBEA7}"/>
              </a:ext>
            </a:extLst>
          </p:cNvPr>
          <p:cNvPicPr>
            <a:picLocks noChangeAspect="1"/>
          </p:cNvPicPr>
          <p:nvPr/>
        </p:nvPicPr>
        <p:blipFill>
          <a:blip r:embed="rId4"/>
          <a:stretch>
            <a:fillRect/>
          </a:stretch>
        </p:blipFill>
        <p:spPr>
          <a:xfrm>
            <a:off x="9500830" y="2254872"/>
            <a:ext cx="4371261" cy="866537"/>
          </a:xfrm>
          <a:prstGeom prst="rect">
            <a:avLst/>
          </a:prstGeom>
        </p:spPr>
      </p:pic>
      <p:sp>
        <p:nvSpPr>
          <p:cNvPr id="10" name="Text 5">
            <a:extLst>
              <a:ext uri="{FF2B5EF4-FFF2-40B4-BE49-F238E27FC236}">
                <a16:creationId xmlns:a16="http://schemas.microsoft.com/office/drawing/2014/main" id="{BEA65266-3969-85CB-EAA1-93F9BDC59E40}"/>
              </a:ext>
            </a:extLst>
          </p:cNvPr>
          <p:cNvSpPr/>
          <p:nvPr/>
        </p:nvSpPr>
        <p:spPr>
          <a:xfrm>
            <a:off x="5346144" y="3446330"/>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587CB8"/>
                </a:solidFill>
                <a:latin typeface="Alexandria Semi Bold" pitchFamily="34" charset="0"/>
                <a:cs typeface="Alexandria Semi Bold" pitchFamily="34" charset="-120"/>
              </a:rPr>
              <a:t>Citations Classification</a:t>
            </a:r>
          </a:p>
        </p:txBody>
      </p:sp>
      <p:sp>
        <p:nvSpPr>
          <p:cNvPr id="11" name="Text 6">
            <a:extLst>
              <a:ext uri="{FF2B5EF4-FFF2-40B4-BE49-F238E27FC236}">
                <a16:creationId xmlns:a16="http://schemas.microsoft.com/office/drawing/2014/main" id="{7B2B8063-E394-63E1-B615-D09D533F2581}"/>
              </a:ext>
            </a:extLst>
          </p:cNvPr>
          <p:cNvSpPr/>
          <p:nvPr/>
        </p:nvSpPr>
        <p:spPr>
          <a:xfrm>
            <a:off x="6321028" y="9258095"/>
            <a:ext cx="3938111" cy="693420"/>
          </a:xfrm>
          <a:prstGeom prst="rect">
            <a:avLst/>
          </a:prstGeom>
          <a:noFill/>
          <a:ln/>
        </p:spPr>
        <p:txBody>
          <a:bodyPr wrap="square" lIns="0" tIns="0" rIns="0" bIns="0" rtlCol="0" anchor="t"/>
          <a:lstStyle/>
          <a:p>
            <a:pPr marL="0" indent="0" algn="l">
              <a:lnSpc>
                <a:spcPts val="2700"/>
              </a:lnSpc>
              <a:buNone/>
            </a:pPr>
            <a:endParaRPr lang="en-US" sz="1700" dirty="0"/>
          </a:p>
        </p:txBody>
      </p:sp>
      <p:pic>
        <p:nvPicPr>
          <p:cNvPr id="12" name="Image 0">
            <a:extLst>
              <a:ext uri="{FF2B5EF4-FFF2-40B4-BE49-F238E27FC236}">
                <a16:creationId xmlns:a16="http://schemas.microsoft.com/office/drawing/2014/main" id="{70829E08-250D-7BCC-538C-4385154FFF7C}"/>
              </a:ext>
            </a:extLst>
          </p:cNvPr>
          <p:cNvPicPr>
            <a:picLocks noChangeAspect="1"/>
          </p:cNvPicPr>
          <p:nvPr/>
        </p:nvPicPr>
        <p:blipFill>
          <a:blip r:embed="rId5"/>
          <a:stretch>
            <a:fillRect/>
          </a:stretch>
        </p:blipFill>
        <p:spPr>
          <a:xfrm>
            <a:off x="0" y="6215865"/>
            <a:ext cx="14630400" cy="2065106"/>
          </a:xfrm>
          <a:prstGeom prst="rect">
            <a:avLst/>
          </a:prstGeom>
        </p:spPr>
      </p:pic>
      <p:sp>
        <p:nvSpPr>
          <p:cNvPr id="13" name="Rectangle 1">
            <a:extLst>
              <a:ext uri="{FF2B5EF4-FFF2-40B4-BE49-F238E27FC236}">
                <a16:creationId xmlns:a16="http://schemas.microsoft.com/office/drawing/2014/main" id="{4CAF49DD-0559-1505-C437-875C6DA71FDA}"/>
              </a:ext>
            </a:extLst>
          </p:cNvPr>
          <p:cNvSpPr>
            <a:spLocks noChangeArrowheads="1"/>
          </p:cNvSpPr>
          <p:nvPr/>
        </p:nvSpPr>
        <p:spPr bwMode="auto">
          <a:xfrm>
            <a:off x="5277873" y="3955966"/>
            <a:ext cx="4074654" cy="115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IL" altLang="en-IL" sz="1700" dirty="0">
                <a:solidFill>
                  <a:srgbClr val="3B3535"/>
                </a:solidFill>
                <a:latin typeface="Sora Light" pitchFamily="34" charset="0"/>
                <a:cs typeface="Sora Light" pitchFamily="34" charset="-120"/>
              </a:rPr>
              <a:t>Develop an efficient framework for node classification using </a:t>
            </a:r>
            <a:r>
              <a:rPr lang="en-US" altLang="en-IL" sz="1700">
                <a:solidFill>
                  <a:srgbClr val="3B3535"/>
                </a:solidFill>
                <a:latin typeface="Sora Light" pitchFamily="34" charset="0"/>
                <a:cs typeface="Sora Light" pitchFamily="34" charset="-120"/>
              </a:rPr>
              <a:t>the implemented approach</a:t>
            </a:r>
            <a:r>
              <a:rPr lang="en-US" altLang="en-IL" sz="1700" dirty="0">
                <a:solidFill>
                  <a:srgbClr val="3B3535"/>
                </a:solidFill>
                <a:latin typeface="Sora Light" pitchFamily="34" charset="0"/>
                <a:cs typeface="Sora Light" pitchFamily="34" charset="-120"/>
              </a:rPr>
              <a:t>.</a:t>
            </a:r>
            <a:endParaRPr lang="en-IL" altLang="en-IL" sz="1700" dirty="0">
              <a:solidFill>
                <a:srgbClr val="3B3535"/>
              </a:solidFill>
              <a:latin typeface="Sora Light" pitchFamily="34" charset="0"/>
              <a:cs typeface="Sora Light"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IL" altLang="en-I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73657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52C18-B608-1E3C-43DA-CD331E1BA03F}"/>
            </a:ext>
          </a:extLst>
        </p:cNvPr>
        <p:cNvGrpSpPr/>
        <p:nvPr/>
      </p:nvGrpSpPr>
      <p:grpSpPr>
        <a:xfrm>
          <a:off x="0" y="0"/>
          <a:ext cx="0" cy="0"/>
          <a:chOff x="0" y="0"/>
          <a:chExt cx="0" cy="0"/>
        </a:xfrm>
      </p:grpSpPr>
      <p:sp>
        <p:nvSpPr>
          <p:cNvPr id="28" name="Text 26">
            <a:extLst>
              <a:ext uri="{FF2B5EF4-FFF2-40B4-BE49-F238E27FC236}">
                <a16:creationId xmlns:a16="http://schemas.microsoft.com/office/drawing/2014/main" id="{6FA7044C-E0C0-20D2-B435-63ACE3ABDA27}"/>
              </a:ext>
            </a:extLst>
          </p:cNvPr>
          <p:cNvSpPr/>
          <p:nvPr/>
        </p:nvSpPr>
        <p:spPr>
          <a:xfrm>
            <a:off x="8133874" y="5102900"/>
            <a:ext cx="5975628" cy="238125"/>
          </a:xfrm>
          <a:prstGeom prst="rect">
            <a:avLst/>
          </a:prstGeom>
          <a:noFill/>
          <a:ln/>
        </p:spPr>
        <p:txBody>
          <a:bodyPr wrap="none" lIns="0" tIns="0" rIns="0" bIns="0" rtlCol="0" anchor="t"/>
          <a:lstStyle/>
          <a:p>
            <a:pPr marL="0" indent="0" algn="l">
              <a:lnSpc>
                <a:spcPts val="1850"/>
              </a:lnSpc>
              <a:buNone/>
            </a:pPr>
            <a:endParaRPr lang="en-US" sz="1150" dirty="0"/>
          </a:p>
        </p:txBody>
      </p:sp>
      <p:sp>
        <p:nvSpPr>
          <p:cNvPr id="33" name="Text 31">
            <a:extLst>
              <a:ext uri="{FF2B5EF4-FFF2-40B4-BE49-F238E27FC236}">
                <a16:creationId xmlns:a16="http://schemas.microsoft.com/office/drawing/2014/main" id="{D84041E0-1732-8E8C-17DA-77F7CF55CB56}"/>
              </a:ext>
            </a:extLst>
          </p:cNvPr>
          <p:cNvSpPr/>
          <p:nvPr/>
        </p:nvSpPr>
        <p:spPr>
          <a:xfrm>
            <a:off x="520898" y="5772745"/>
            <a:ext cx="5975628" cy="238125"/>
          </a:xfrm>
          <a:prstGeom prst="rect">
            <a:avLst/>
          </a:prstGeom>
          <a:noFill/>
          <a:ln/>
        </p:spPr>
        <p:txBody>
          <a:bodyPr wrap="none" lIns="0" tIns="0" rIns="0" bIns="0" rtlCol="0" anchor="t"/>
          <a:lstStyle/>
          <a:p>
            <a:pPr marL="0" indent="0" algn="r">
              <a:lnSpc>
                <a:spcPts val="1850"/>
              </a:lnSpc>
              <a:buNone/>
            </a:pPr>
            <a:endParaRPr lang="en-US" sz="1150" dirty="0"/>
          </a:p>
        </p:txBody>
      </p:sp>
      <p:sp>
        <p:nvSpPr>
          <p:cNvPr id="38" name="Text 36">
            <a:extLst>
              <a:ext uri="{FF2B5EF4-FFF2-40B4-BE49-F238E27FC236}">
                <a16:creationId xmlns:a16="http://schemas.microsoft.com/office/drawing/2014/main" id="{E930F4CA-BD02-3170-8DE1-C30F1EA3F185}"/>
              </a:ext>
            </a:extLst>
          </p:cNvPr>
          <p:cNvSpPr/>
          <p:nvPr/>
        </p:nvSpPr>
        <p:spPr>
          <a:xfrm>
            <a:off x="8133874" y="6442591"/>
            <a:ext cx="5975628" cy="238125"/>
          </a:xfrm>
          <a:prstGeom prst="rect">
            <a:avLst/>
          </a:prstGeom>
          <a:noFill/>
          <a:ln/>
        </p:spPr>
        <p:txBody>
          <a:bodyPr wrap="none" lIns="0" tIns="0" rIns="0" bIns="0" rtlCol="0" anchor="t"/>
          <a:lstStyle/>
          <a:p>
            <a:pPr marL="0" indent="0" algn="l">
              <a:lnSpc>
                <a:spcPts val="1850"/>
              </a:lnSpc>
              <a:buNone/>
            </a:pPr>
            <a:endParaRPr lang="en-US" sz="1150" dirty="0"/>
          </a:p>
        </p:txBody>
      </p:sp>
      <p:sp>
        <p:nvSpPr>
          <p:cNvPr id="43" name="Text 41">
            <a:extLst>
              <a:ext uri="{FF2B5EF4-FFF2-40B4-BE49-F238E27FC236}">
                <a16:creationId xmlns:a16="http://schemas.microsoft.com/office/drawing/2014/main" id="{97F56CC6-E863-195F-AE2A-B2F0E9689782}"/>
              </a:ext>
            </a:extLst>
          </p:cNvPr>
          <p:cNvSpPr/>
          <p:nvPr/>
        </p:nvSpPr>
        <p:spPr>
          <a:xfrm>
            <a:off x="520898" y="7112437"/>
            <a:ext cx="5975628" cy="238125"/>
          </a:xfrm>
          <a:prstGeom prst="rect">
            <a:avLst/>
          </a:prstGeom>
          <a:noFill/>
          <a:ln/>
        </p:spPr>
        <p:txBody>
          <a:bodyPr wrap="none" lIns="0" tIns="0" rIns="0" bIns="0" rtlCol="0" anchor="t"/>
          <a:lstStyle/>
          <a:p>
            <a:pPr marL="0" indent="0" algn="r">
              <a:lnSpc>
                <a:spcPts val="1850"/>
              </a:lnSpc>
              <a:buNone/>
            </a:pPr>
            <a:endParaRPr lang="en-US" sz="1150" dirty="0"/>
          </a:p>
        </p:txBody>
      </p:sp>
      <p:pic>
        <p:nvPicPr>
          <p:cNvPr id="2050" name="Picture 2" descr="28 Questions to Ask Your Boss in Your One-on-Ones">
            <a:extLst>
              <a:ext uri="{FF2B5EF4-FFF2-40B4-BE49-F238E27FC236}">
                <a16:creationId xmlns:a16="http://schemas.microsoft.com/office/drawing/2014/main" id="{08147B44-E04E-06C4-2601-6D05FC6428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535992">
            <a:off x="9183725" y="4376342"/>
            <a:ext cx="4964986" cy="2792805"/>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496FC807-453C-2951-85D3-60B4AE234E14}"/>
              </a:ext>
            </a:extLst>
          </p:cNvPr>
          <p:cNvSpPr txBox="1"/>
          <p:nvPr/>
        </p:nvSpPr>
        <p:spPr>
          <a:xfrm>
            <a:off x="520898" y="2353309"/>
            <a:ext cx="7315200" cy="995337"/>
          </a:xfrm>
          <a:prstGeom prst="rect">
            <a:avLst/>
          </a:prstGeom>
          <a:noFill/>
        </p:spPr>
        <p:txBody>
          <a:bodyPr wrap="square">
            <a:spAutoFit/>
          </a:bodyPr>
          <a:lstStyle/>
          <a:p>
            <a:pPr marL="0" indent="0">
              <a:lnSpc>
                <a:spcPts val="5600"/>
              </a:lnSpc>
              <a:buNone/>
            </a:pPr>
            <a:r>
              <a:rPr lang="en-US" sz="11500" dirty="0">
                <a:solidFill>
                  <a:srgbClr val="597DB9"/>
                </a:solidFill>
                <a:latin typeface="Alexandria Semi Bold" pitchFamily="34" charset="0"/>
                <a:cs typeface="Alexandria Semi Bold" pitchFamily="34" charset="-120"/>
              </a:rPr>
              <a:t>Questions</a:t>
            </a:r>
          </a:p>
        </p:txBody>
      </p:sp>
    </p:spTree>
    <p:extLst>
      <p:ext uri="{BB962C8B-B14F-4D97-AF65-F5344CB8AC3E}">
        <p14:creationId xmlns:p14="http://schemas.microsoft.com/office/powerpoint/2010/main" val="27748938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971ED-8A44-185A-883C-F019DBD98F7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2B05376-E184-C3A9-D5BD-006FC0D1CC8A}"/>
              </a:ext>
            </a:extLst>
          </p:cNvPr>
          <p:cNvPicPr>
            <a:picLocks noChangeAspect="1"/>
          </p:cNvPicPr>
          <p:nvPr/>
        </p:nvPicPr>
        <p:blipFill>
          <a:blip r:embed="rId3"/>
          <a:stretch>
            <a:fillRect/>
          </a:stretch>
        </p:blipFill>
        <p:spPr>
          <a:xfrm>
            <a:off x="2291271" y="1588049"/>
            <a:ext cx="8858728" cy="5053502"/>
          </a:xfrm>
          <a:prstGeom prst="rect">
            <a:avLst/>
          </a:prstGeom>
        </p:spPr>
      </p:pic>
    </p:spTree>
    <p:extLst>
      <p:ext uri="{BB962C8B-B14F-4D97-AF65-F5344CB8AC3E}">
        <p14:creationId xmlns:p14="http://schemas.microsoft.com/office/powerpoint/2010/main" val="743936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71ADD-6CB0-E0CC-90B3-F51012CFF141}"/>
            </a:ext>
          </a:extLst>
        </p:cNvPr>
        <p:cNvGrpSpPr/>
        <p:nvPr/>
      </p:nvGrpSpPr>
      <p:grpSpPr>
        <a:xfrm>
          <a:off x="0" y="0"/>
          <a:ext cx="0" cy="0"/>
          <a:chOff x="0" y="0"/>
          <a:chExt cx="0" cy="0"/>
        </a:xfrm>
      </p:grpSpPr>
      <p:sp>
        <p:nvSpPr>
          <p:cNvPr id="3" name="Shape 1">
            <a:extLst>
              <a:ext uri="{FF2B5EF4-FFF2-40B4-BE49-F238E27FC236}">
                <a16:creationId xmlns:a16="http://schemas.microsoft.com/office/drawing/2014/main" id="{71F4B99A-3B50-2C3C-78F6-AE7E4CE3EA46}"/>
              </a:ext>
            </a:extLst>
          </p:cNvPr>
          <p:cNvSpPr/>
          <p:nvPr/>
        </p:nvSpPr>
        <p:spPr>
          <a:xfrm>
            <a:off x="7307579" y="2069880"/>
            <a:ext cx="45719" cy="4932760"/>
          </a:xfrm>
          <a:prstGeom prst="roundRect">
            <a:avLst>
              <a:gd name="adj" fmla="val 410222"/>
            </a:avLst>
          </a:prstGeom>
          <a:solidFill>
            <a:srgbClr val="BBC2DC"/>
          </a:solidFill>
          <a:ln/>
        </p:spPr>
        <p:txBody>
          <a:bodyPr/>
          <a:lstStyle/>
          <a:p>
            <a:endParaRPr lang="en-IL"/>
          </a:p>
        </p:txBody>
      </p:sp>
      <p:sp>
        <p:nvSpPr>
          <p:cNvPr id="4" name="Shape 2">
            <a:extLst>
              <a:ext uri="{FF2B5EF4-FFF2-40B4-BE49-F238E27FC236}">
                <a16:creationId xmlns:a16="http://schemas.microsoft.com/office/drawing/2014/main" id="{37FF6E0C-9272-4955-2D73-B0EE8388F5C2}"/>
              </a:ext>
            </a:extLst>
          </p:cNvPr>
          <p:cNvSpPr/>
          <p:nvPr/>
        </p:nvSpPr>
        <p:spPr>
          <a:xfrm>
            <a:off x="6642140" y="2397064"/>
            <a:ext cx="520898" cy="15240"/>
          </a:xfrm>
          <a:prstGeom prst="roundRect">
            <a:avLst>
              <a:gd name="adj" fmla="val 410222"/>
            </a:avLst>
          </a:prstGeom>
          <a:solidFill>
            <a:srgbClr val="BBC2DC"/>
          </a:solidFill>
          <a:ln/>
        </p:spPr>
        <p:txBody>
          <a:bodyPr/>
          <a:lstStyle/>
          <a:p>
            <a:endParaRPr lang="en-IL"/>
          </a:p>
        </p:txBody>
      </p:sp>
      <p:sp>
        <p:nvSpPr>
          <p:cNvPr id="5" name="Shape 3">
            <a:extLst>
              <a:ext uri="{FF2B5EF4-FFF2-40B4-BE49-F238E27FC236}">
                <a16:creationId xmlns:a16="http://schemas.microsoft.com/office/drawing/2014/main" id="{94C97C49-3F85-428D-AA1D-D14F76B24F1B}"/>
              </a:ext>
            </a:extLst>
          </p:cNvPr>
          <p:cNvSpPr/>
          <p:nvPr/>
        </p:nvSpPr>
        <p:spPr>
          <a:xfrm>
            <a:off x="7147798" y="2237282"/>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6" name="Text 4">
            <a:extLst>
              <a:ext uri="{FF2B5EF4-FFF2-40B4-BE49-F238E27FC236}">
                <a16:creationId xmlns:a16="http://schemas.microsoft.com/office/drawing/2014/main" id="{A2C8C9C1-3B4B-0862-5BA3-016D24A825A8}"/>
              </a:ext>
            </a:extLst>
          </p:cNvPr>
          <p:cNvSpPr/>
          <p:nvPr/>
        </p:nvSpPr>
        <p:spPr>
          <a:xfrm>
            <a:off x="7269004" y="2287169"/>
            <a:ext cx="92392"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1</a:t>
            </a:r>
            <a:endParaRPr lang="en-US" sz="1850" dirty="0"/>
          </a:p>
        </p:txBody>
      </p:sp>
      <p:sp>
        <p:nvSpPr>
          <p:cNvPr id="7" name="Text 5">
            <a:extLst>
              <a:ext uri="{FF2B5EF4-FFF2-40B4-BE49-F238E27FC236}">
                <a16:creationId xmlns:a16="http://schemas.microsoft.com/office/drawing/2014/main" id="{65ACF169-243E-5B7F-C4DA-C93F82627A7D}"/>
              </a:ext>
            </a:extLst>
          </p:cNvPr>
          <p:cNvSpPr/>
          <p:nvPr/>
        </p:nvSpPr>
        <p:spPr>
          <a:xfrm>
            <a:off x="4538067" y="2218708"/>
            <a:ext cx="1958459"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Introduction</a:t>
            </a:r>
            <a:endParaRPr lang="en-US" sz="1500" dirty="0"/>
          </a:p>
        </p:txBody>
      </p:sp>
      <p:sp>
        <p:nvSpPr>
          <p:cNvPr id="8" name="Shape 6">
            <a:extLst>
              <a:ext uri="{FF2B5EF4-FFF2-40B4-BE49-F238E27FC236}">
                <a16:creationId xmlns:a16="http://schemas.microsoft.com/office/drawing/2014/main" id="{61584D65-A263-39AA-4C65-72E43974067B}"/>
              </a:ext>
            </a:extLst>
          </p:cNvPr>
          <p:cNvSpPr/>
          <p:nvPr/>
        </p:nvSpPr>
        <p:spPr>
          <a:xfrm>
            <a:off x="7467362" y="3141205"/>
            <a:ext cx="520898" cy="15240"/>
          </a:xfrm>
          <a:prstGeom prst="roundRect">
            <a:avLst>
              <a:gd name="adj" fmla="val 410222"/>
            </a:avLst>
          </a:prstGeom>
          <a:solidFill>
            <a:srgbClr val="BBC2DC"/>
          </a:solidFill>
          <a:ln/>
        </p:spPr>
        <p:txBody>
          <a:bodyPr/>
          <a:lstStyle/>
          <a:p>
            <a:endParaRPr lang="en-IL"/>
          </a:p>
        </p:txBody>
      </p:sp>
      <p:sp>
        <p:nvSpPr>
          <p:cNvPr id="9" name="Shape 7">
            <a:extLst>
              <a:ext uri="{FF2B5EF4-FFF2-40B4-BE49-F238E27FC236}">
                <a16:creationId xmlns:a16="http://schemas.microsoft.com/office/drawing/2014/main" id="{09776424-6FA1-06AC-38A4-2C15D4D9FF53}"/>
              </a:ext>
            </a:extLst>
          </p:cNvPr>
          <p:cNvSpPr/>
          <p:nvPr/>
        </p:nvSpPr>
        <p:spPr>
          <a:xfrm>
            <a:off x="7147798" y="2981423"/>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0" name="Text 8">
            <a:extLst>
              <a:ext uri="{FF2B5EF4-FFF2-40B4-BE49-F238E27FC236}">
                <a16:creationId xmlns:a16="http://schemas.microsoft.com/office/drawing/2014/main" id="{AA748812-D710-FA4F-3774-3CF46F848D1B}"/>
              </a:ext>
            </a:extLst>
          </p:cNvPr>
          <p:cNvSpPr/>
          <p:nvPr/>
        </p:nvSpPr>
        <p:spPr>
          <a:xfrm>
            <a:off x="7245072" y="3031310"/>
            <a:ext cx="140256"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2</a:t>
            </a:r>
            <a:endParaRPr lang="en-US" sz="1850" dirty="0"/>
          </a:p>
        </p:txBody>
      </p:sp>
      <p:sp>
        <p:nvSpPr>
          <p:cNvPr id="11" name="Text 9">
            <a:extLst>
              <a:ext uri="{FF2B5EF4-FFF2-40B4-BE49-F238E27FC236}">
                <a16:creationId xmlns:a16="http://schemas.microsoft.com/office/drawing/2014/main" id="{1BE4573A-33EE-F87B-5D56-01DB16E9300C}"/>
              </a:ext>
            </a:extLst>
          </p:cNvPr>
          <p:cNvSpPr/>
          <p:nvPr/>
        </p:nvSpPr>
        <p:spPr>
          <a:xfrm>
            <a:off x="8133874" y="2962849"/>
            <a:ext cx="3047524" cy="244793"/>
          </a:xfrm>
          <a:prstGeom prst="rect">
            <a:avLst/>
          </a:prstGeom>
          <a:noFill/>
          <a:ln/>
        </p:spPr>
        <p:txBody>
          <a:bodyPr wrap="none" lIns="0" tIns="0" rIns="0" bIns="0" rtlCol="0" anchor="t"/>
          <a:lstStyle/>
          <a:p>
            <a:pPr marL="0" indent="0" algn="l">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Motivation</a:t>
            </a:r>
            <a:endParaRPr lang="en-US" sz="1500" dirty="0"/>
          </a:p>
        </p:txBody>
      </p:sp>
      <p:sp>
        <p:nvSpPr>
          <p:cNvPr id="12" name="Shape 10">
            <a:extLst>
              <a:ext uri="{FF2B5EF4-FFF2-40B4-BE49-F238E27FC236}">
                <a16:creationId xmlns:a16="http://schemas.microsoft.com/office/drawing/2014/main" id="{85E97A20-B247-0E17-B9D3-5B0C6B2302A5}"/>
              </a:ext>
            </a:extLst>
          </p:cNvPr>
          <p:cNvSpPr/>
          <p:nvPr/>
        </p:nvSpPr>
        <p:spPr>
          <a:xfrm>
            <a:off x="6642140" y="3810931"/>
            <a:ext cx="520898" cy="15240"/>
          </a:xfrm>
          <a:prstGeom prst="roundRect">
            <a:avLst>
              <a:gd name="adj" fmla="val 410222"/>
            </a:avLst>
          </a:prstGeom>
          <a:solidFill>
            <a:srgbClr val="BBC2DC"/>
          </a:solidFill>
          <a:ln/>
        </p:spPr>
        <p:txBody>
          <a:bodyPr/>
          <a:lstStyle/>
          <a:p>
            <a:endParaRPr lang="en-IL"/>
          </a:p>
        </p:txBody>
      </p:sp>
      <p:sp>
        <p:nvSpPr>
          <p:cNvPr id="13" name="Shape 11">
            <a:extLst>
              <a:ext uri="{FF2B5EF4-FFF2-40B4-BE49-F238E27FC236}">
                <a16:creationId xmlns:a16="http://schemas.microsoft.com/office/drawing/2014/main" id="{19C1D534-B8C9-6EF9-F5A1-985DAE0E9AAB}"/>
              </a:ext>
            </a:extLst>
          </p:cNvPr>
          <p:cNvSpPr/>
          <p:nvPr/>
        </p:nvSpPr>
        <p:spPr>
          <a:xfrm>
            <a:off x="7147798" y="3651149"/>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4" name="Text 12">
            <a:extLst>
              <a:ext uri="{FF2B5EF4-FFF2-40B4-BE49-F238E27FC236}">
                <a16:creationId xmlns:a16="http://schemas.microsoft.com/office/drawing/2014/main" id="{C2EB2102-02AF-46FD-2347-80AAEFBB5A20}"/>
              </a:ext>
            </a:extLst>
          </p:cNvPr>
          <p:cNvSpPr/>
          <p:nvPr/>
        </p:nvSpPr>
        <p:spPr>
          <a:xfrm>
            <a:off x="7244953" y="3701036"/>
            <a:ext cx="140494"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3</a:t>
            </a:r>
            <a:endParaRPr lang="en-US" sz="1850" dirty="0"/>
          </a:p>
        </p:txBody>
      </p:sp>
      <p:sp>
        <p:nvSpPr>
          <p:cNvPr id="15" name="Text 13">
            <a:extLst>
              <a:ext uri="{FF2B5EF4-FFF2-40B4-BE49-F238E27FC236}">
                <a16:creationId xmlns:a16="http://schemas.microsoft.com/office/drawing/2014/main" id="{710C4DE5-3EC8-9E1A-C4EC-D0F833977FC4}"/>
              </a:ext>
            </a:extLst>
          </p:cNvPr>
          <p:cNvSpPr/>
          <p:nvPr/>
        </p:nvSpPr>
        <p:spPr>
          <a:xfrm>
            <a:off x="3708202" y="3632575"/>
            <a:ext cx="2788325"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Research Objectives</a:t>
            </a:r>
            <a:endParaRPr lang="en-US" sz="1500" dirty="0"/>
          </a:p>
        </p:txBody>
      </p:sp>
      <p:sp>
        <p:nvSpPr>
          <p:cNvPr id="16" name="Shape 14">
            <a:extLst>
              <a:ext uri="{FF2B5EF4-FFF2-40B4-BE49-F238E27FC236}">
                <a16:creationId xmlns:a16="http://schemas.microsoft.com/office/drawing/2014/main" id="{B14DDB67-F415-17DB-97D6-B84B8A752997}"/>
              </a:ext>
            </a:extLst>
          </p:cNvPr>
          <p:cNvSpPr/>
          <p:nvPr/>
        </p:nvSpPr>
        <p:spPr>
          <a:xfrm>
            <a:off x="7467362" y="4480777"/>
            <a:ext cx="520898" cy="15240"/>
          </a:xfrm>
          <a:prstGeom prst="roundRect">
            <a:avLst>
              <a:gd name="adj" fmla="val 410222"/>
            </a:avLst>
          </a:prstGeom>
          <a:solidFill>
            <a:srgbClr val="BBC2DC"/>
          </a:solidFill>
          <a:ln/>
        </p:spPr>
        <p:txBody>
          <a:bodyPr/>
          <a:lstStyle/>
          <a:p>
            <a:endParaRPr lang="en-IL"/>
          </a:p>
        </p:txBody>
      </p:sp>
      <p:sp>
        <p:nvSpPr>
          <p:cNvPr id="17" name="Shape 15">
            <a:extLst>
              <a:ext uri="{FF2B5EF4-FFF2-40B4-BE49-F238E27FC236}">
                <a16:creationId xmlns:a16="http://schemas.microsoft.com/office/drawing/2014/main" id="{E53ECEA5-3341-C48B-FE24-FA91C234F62A}"/>
              </a:ext>
            </a:extLst>
          </p:cNvPr>
          <p:cNvSpPr/>
          <p:nvPr/>
        </p:nvSpPr>
        <p:spPr>
          <a:xfrm>
            <a:off x="7147798" y="4320995"/>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8" name="Text 16">
            <a:extLst>
              <a:ext uri="{FF2B5EF4-FFF2-40B4-BE49-F238E27FC236}">
                <a16:creationId xmlns:a16="http://schemas.microsoft.com/office/drawing/2014/main" id="{87BBBD58-4206-2963-3F5B-0417F5805DD5}"/>
              </a:ext>
            </a:extLst>
          </p:cNvPr>
          <p:cNvSpPr/>
          <p:nvPr/>
        </p:nvSpPr>
        <p:spPr>
          <a:xfrm>
            <a:off x="7244358" y="4370882"/>
            <a:ext cx="141684"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4</a:t>
            </a:r>
            <a:endParaRPr lang="en-US" sz="1850" dirty="0"/>
          </a:p>
        </p:txBody>
      </p:sp>
      <p:sp>
        <p:nvSpPr>
          <p:cNvPr id="19" name="Text 17">
            <a:extLst>
              <a:ext uri="{FF2B5EF4-FFF2-40B4-BE49-F238E27FC236}">
                <a16:creationId xmlns:a16="http://schemas.microsoft.com/office/drawing/2014/main" id="{E069FC62-47B9-1AEB-56EC-60583C86D561}"/>
              </a:ext>
            </a:extLst>
          </p:cNvPr>
          <p:cNvSpPr/>
          <p:nvPr/>
        </p:nvSpPr>
        <p:spPr>
          <a:xfrm>
            <a:off x="8133874" y="4302421"/>
            <a:ext cx="2271593" cy="244793"/>
          </a:xfrm>
          <a:prstGeom prst="rect">
            <a:avLst/>
          </a:prstGeom>
          <a:noFill/>
          <a:ln/>
        </p:spPr>
        <p:txBody>
          <a:bodyPr wrap="none" lIns="0" tIns="0" rIns="0" bIns="0" rtlCol="0" anchor="t"/>
          <a:lstStyle/>
          <a:p>
            <a:pPr marL="0" indent="0" algn="l">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Background</a:t>
            </a:r>
            <a:endParaRPr lang="en-US" sz="1500" dirty="0"/>
          </a:p>
        </p:txBody>
      </p:sp>
      <p:sp>
        <p:nvSpPr>
          <p:cNvPr id="20" name="Shape 18">
            <a:extLst>
              <a:ext uri="{FF2B5EF4-FFF2-40B4-BE49-F238E27FC236}">
                <a16:creationId xmlns:a16="http://schemas.microsoft.com/office/drawing/2014/main" id="{E9FE3229-D6DD-CFCF-52F6-B86E89FB7724}"/>
              </a:ext>
            </a:extLst>
          </p:cNvPr>
          <p:cNvSpPr/>
          <p:nvPr/>
        </p:nvSpPr>
        <p:spPr>
          <a:xfrm>
            <a:off x="6642140" y="5150622"/>
            <a:ext cx="520898" cy="15240"/>
          </a:xfrm>
          <a:prstGeom prst="roundRect">
            <a:avLst>
              <a:gd name="adj" fmla="val 410222"/>
            </a:avLst>
          </a:prstGeom>
          <a:solidFill>
            <a:srgbClr val="BBC2DC"/>
          </a:solidFill>
          <a:ln/>
        </p:spPr>
        <p:txBody>
          <a:bodyPr/>
          <a:lstStyle/>
          <a:p>
            <a:endParaRPr lang="en-IL"/>
          </a:p>
        </p:txBody>
      </p:sp>
      <p:sp>
        <p:nvSpPr>
          <p:cNvPr id="21" name="Shape 19">
            <a:extLst>
              <a:ext uri="{FF2B5EF4-FFF2-40B4-BE49-F238E27FC236}">
                <a16:creationId xmlns:a16="http://schemas.microsoft.com/office/drawing/2014/main" id="{C028A369-D0CC-0E72-EAE7-A2E4A3961EE2}"/>
              </a:ext>
            </a:extLst>
          </p:cNvPr>
          <p:cNvSpPr/>
          <p:nvPr/>
        </p:nvSpPr>
        <p:spPr>
          <a:xfrm>
            <a:off x="7147798" y="4990840"/>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22" name="Text 20">
            <a:extLst>
              <a:ext uri="{FF2B5EF4-FFF2-40B4-BE49-F238E27FC236}">
                <a16:creationId xmlns:a16="http://schemas.microsoft.com/office/drawing/2014/main" id="{6EC4D444-F8CE-EF9A-CB61-5F5EF43643E9}"/>
              </a:ext>
            </a:extLst>
          </p:cNvPr>
          <p:cNvSpPr/>
          <p:nvPr/>
        </p:nvSpPr>
        <p:spPr>
          <a:xfrm>
            <a:off x="7241977" y="5040728"/>
            <a:ext cx="146447"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5</a:t>
            </a:r>
            <a:endParaRPr lang="en-US" sz="1850" dirty="0"/>
          </a:p>
        </p:txBody>
      </p:sp>
      <p:sp>
        <p:nvSpPr>
          <p:cNvPr id="23" name="Text 21">
            <a:extLst>
              <a:ext uri="{FF2B5EF4-FFF2-40B4-BE49-F238E27FC236}">
                <a16:creationId xmlns:a16="http://schemas.microsoft.com/office/drawing/2014/main" id="{F1DD0333-36FB-F148-80FC-259981D6743F}"/>
              </a:ext>
            </a:extLst>
          </p:cNvPr>
          <p:cNvSpPr/>
          <p:nvPr/>
        </p:nvSpPr>
        <p:spPr>
          <a:xfrm>
            <a:off x="3669863" y="4972267"/>
            <a:ext cx="2826663"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Approach</a:t>
            </a:r>
            <a:endParaRPr lang="en-US" sz="1500" dirty="0"/>
          </a:p>
        </p:txBody>
      </p:sp>
      <p:sp>
        <p:nvSpPr>
          <p:cNvPr id="24" name="Shape 22">
            <a:extLst>
              <a:ext uri="{FF2B5EF4-FFF2-40B4-BE49-F238E27FC236}">
                <a16:creationId xmlns:a16="http://schemas.microsoft.com/office/drawing/2014/main" id="{DC5FB1CD-FE6C-9DAC-9547-AC2A07DBC261}"/>
              </a:ext>
            </a:extLst>
          </p:cNvPr>
          <p:cNvSpPr/>
          <p:nvPr/>
        </p:nvSpPr>
        <p:spPr>
          <a:xfrm>
            <a:off x="7467362" y="5820468"/>
            <a:ext cx="520898" cy="15240"/>
          </a:xfrm>
          <a:prstGeom prst="roundRect">
            <a:avLst>
              <a:gd name="adj" fmla="val 410222"/>
            </a:avLst>
          </a:prstGeom>
          <a:solidFill>
            <a:srgbClr val="BBC2DC"/>
          </a:solidFill>
          <a:ln/>
        </p:spPr>
        <p:txBody>
          <a:bodyPr/>
          <a:lstStyle/>
          <a:p>
            <a:endParaRPr lang="en-IL"/>
          </a:p>
        </p:txBody>
      </p:sp>
      <p:sp>
        <p:nvSpPr>
          <p:cNvPr id="25" name="Shape 23">
            <a:extLst>
              <a:ext uri="{FF2B5EF4-FFF2-40B4-BE49-F238E27FC236}">
                <a16:creationId xmlns:a16="http://schemas.microsoft.com/office/drawing/2014/main" id="{3F1BF468-609D-A163-D801-B8086286DBBF}"/>
              </a:ext>
            </a:extLst>
          </p:cNvPr>
          <p:cNvSpPr/>
          <p:nvPr/>
        </p:nvSpPr>
        <p:spPr>
          <a:xfrm>
            <a:off x="7147798" y="5660686"/>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26" name="Text 24">
            <a:extLst>
              <a:ext uri="{FF2B5EF4-FFF2-40B4-BE49-F238E27FC236}">
                <a16:creationId xmlns:a16="http://schemas.microsoft.com/office/drawing/2014/main" id="{B6308CB4-5FCC-A043-3ECF-B9FD329950D4}"/>
              </a:ext>
            </a:extLst>
          </p:cNvPr>
          <p:cNvSpPr/>
          <p:nvPr/>
        </p:nvSpPr>
        <p:spPr>
          <a:xfrm>
            <a:off x="7240905" y="5710573"/>
            <a:ext cx="148471"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6</a:t>
            </a:r>
            <a:endParaRPr lang="en-US" sz="1850" dirty="0"/>
          </a:p>
        </p:txBody>
      </p:sp>
      <p:sp>
        <p:nvSpPr>
          <p:cNvPr id="27" name="Text 25">
            <a:extLst>
              <a:ext uri="{FF2B5EF4-FFF2-40B4-BE49-F238E27FC236}">
                <a16:creationId xmlns:a16="http://schemas.microsoft.com/office/drawing/2014/main" id="{B104F318-C411-0C5C-54E6-276ADEF0B850}"/>
              </a:ext>
            </a:extLst>
          </p:cNvPr>
          <p:cNvSpPr/>
          <p:nvPr/>
        </p:nvSpPr>
        <p:spPr>
          <a:xfrm>
            <a:off x="8133874" y="5642112"/>
            <a:ext cx="1958459" cy="244793"/>
          </a:xfrm>
          <a:prstGeom prst="rect">
            <a:avLst/>
          </a:prstGeom>
          <a:noFill/>
          <a:ln/>
        </p:spPr>
        <p:txBody>
          <a:bodyPr wrap="none" lIns="0" tIns="0" rIns="0" bIns="0" rtlCol="0" anchor="t"/>
          <a:lstStyle/>
          <a:p>
            <a:pPr marL="0" indent="0" algn="l">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Model Flowchart</a:t>
            </a:r>
            <a:endParaRPr lang="en-US" sz="1500" dirty="0"/>
          </a:p>
        </p:txBody>
      </p:sp>
      <p:sp>
        <p:nvSpPr>
          <p:cNvPr id="28" name="Text 26">
            <a:extLst>
              <a:ext uri="{FF2B5EF4-FFF2-40B4-BE49-F238E27FC236}">
                <a16:creationId xmlns:a16="http://schemas.microsoft.com/office/drawing/2014/main" id="{291028BD-2879-4E77-3C8B-0ED1E43110B8}"/>
              </a:ext>
            </a:extLst>
          </p:cNvPr>
          <p:cNvSpPr/>
          <p:nvPr/>
        </p:nvSpPr>
        <p:spPr>
          <a:xfrm>
            <a:off x="8133874" y="5102900"/>
            <a:ext cx="5975628" cy="238125"/>
          </a:xfrm>
          <a:prstGeom prst="rect">
            <a:avLst/>
          </a:prstGeom>
          <a:noFill/>
          <a:ln/>
        </p:spPr>
        <p:txBody>
          <a:bodyPr wrap="none" lIns="0" tIns="0" rIns="0" bIns="0" rtlCol="0" anchor="t"/>
          <a:lstStyle/>
          <a:p>
            <a:pPr marL="0" indent="0" algn="l">
              <a:lnSpc>
                <a:spcPts val="1850"/>
              </a:lnSpc>
              <a:buNone/>
            </a:pPr>
            <a:endParaRPr lang="en-US" sz="1150" dirty="0"/>
          </a:p>
        </p:txBody>
      </p:sp>
      <p:sp>
        <p:nvSpPr>
          <p:cNvPr id="29" name="Shape 27">
            <a:extLst>
              <a:ext uri="{FF2B5EF4-FFF2-40B4-BE49-F238E27FC236}">
                <a16:creationId xmlns:a16="http://schemas.microsoft.com/office/drawing/2014/main" id="{5F267493-7D1B-5B9B-CF0E-BBCA544E2476}"/>
              </a:ext>
            </a:extLst>
          </p:cNvPr>
          <p:cNvSpPr/>
          <p:nvPr/>
        </p:nvSpPr>
        <p:spPr>
          <a:xfrm>
            <a:off x="6642140" y="6490314"/>
            <a:ext cx="520898" cy="15240"/>
          </a:xfrm>
          <a:prstGeom prst="roundRect">
            <a:avLst>
              <a:gd name="adj" fmla="val 410222"/>
            </a:avLst>
          </a:prstGeom>
          <a:solidFill>
            <a:srgbClr val="BBC2DC"/>
          </a:solidFill>
          <a:ln/>
        </p:spPr>
        <p:txBody>
          <a:bodyPr/>
          <a:lstStyle/>
          <a:p>
            <a:endParaRPr lang="en-IL"/>
          </a:p>
        </p:txBody>
      </p:sp>
      <p:sp>
        <p:nvSpPr>
          <p:cNvPr id="30" name="Shape 28">
            <a:extLst>
              <a:ext uri="{FF2B5EF4-FFF2-40B4-BE49-F238E27FC236}">
                <a16:creationId xmlns:a16="http://schemas.microsoft.com/office/drawing/2014/main" id="{F1CD7DFE-3704-8F62-6CDD-D934051C77DD}"/>
              </a:ext>
            </a:extLst>
          </p:cNvPr>
          <p:cNvSpPr/>
          <p:nvPr/>
        </p:nvSpPr>
        <p:spPr>
          <a:xfrm>
            <a:off x="7147798" y="6330532"/>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31" name="Text 29">
            <a:extLst>
              <a:ext uri="{FF2B5EF4-FFF2-40B4-BE49-F238E27FC236}">
                <a16:creationId xmlns:a16="http://schemas.microsoft.com/office/drawing/2014/main" id="{EA45CEFC-AD67-6466-554E-E04A49AC997D}"/>
              </a:ext>
            </a:extLst>
          </p:cNvPr>
          <p:cNvSpPr/>
          <p:nvPr/>
        </p:nvSpPr>
        <p:spPr>
          <a:xfrm>
            <a:off x="7246739" y="6380419"/>
            <a:ext cx="136803"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7</a:t>
            </a:r>
            <a:endParaRPr lang="en-US" sz="1850" dirty="0"/>
          </a:p>
        </p:txBody>
      </p:sp>
      <p:sp>
        <p:nvSpPr>
          <p:cNvPr id="32" name="Text 30">
            <a:extLst>
              <a:ext uri="{FF2B5EF4-FFF2-40B4-BE49-F238E27FC236}">
                <a16:creationId xmlns:a16="http://schemas.microsoft.com/office/drawing/2014/main" id="{C8186872-EFBA-BD14-2E5F-156D82DB17AC}"/>
              </a:ext>
            </a:extLst>
          </p:cNvPr>
          <p:cNvSpPr/>
          <p:nvPr/>
        </p:nvSpPr>
        <p:spPr>
          <a:xfrm>
            <a:off x="4538067" y="6311958"/>
            <a:ext cx="1958459"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Conclusion</a:t>
            </a:r>
            <a:endParaRPr lang="en-US" sz="1500" dirty="0"/>
          </a:p>
        </p:txBody>
      </p:sp>
      <p:sp>
        <p:nvSpPr>
          <p:cNvPr id="33" name="Text 31">
            <a:extLst>
              <a:ext uri="{FF2B5EF4-FFF2-40B4-BE49-F238E27FC236}">
                <a16:creationId xmlns:a16="http://schemas.microsoft.com/office/drawing/2014/main" id="{579480FE-B741-96CF-6A4C-44AEF4EF9D39}"/>
              </a:ext>
            </a:extLst>
          </p:cNvPr>
          <p:cNvSpPr/>
          <p:nvPr/>
        </p:nvSpPr>
        <p:spPr>
          <a:xfrm>
            <a:off x="520898" y="5772745"/>
            <a:ext cx="5975628" cy="238125"/>
          </a:xfrm>
          <a:prstGeom prst="rect">
            <a:avLst/>
          </a:prstGeom>
          <a:noFill/>
          <a:ln/>
        </p:spPr>
        <p:txBody>
          <a:bodyPr wrap="none" lIns="0" tIns="0" rIns="0" bIns="0" rtlCol="0" anchor="t"/>
          <a:lstStyle/>
          <a:p>
            <a:pPr marL="0" indent="0" algn="r">
              <a:lnSpc>
                <a:spcPts val="1850"/>
              </a:lnSpc>
              <a:buNone/>
            </a:pPr>
            <a:endParaRPr lang="en-US" sz="1150" dirty="0"/>
          </a:p>
        </p:txBody>
      </p:sp>
      <p:sp>
        <p:nvSpPr>
          <p:cNvPr id="38" name="Text 36">
            <a:extLst>
              <a:ext uri="{FF2B5EF4-FFF2-40B4-BE49-F238E27FC236}">
                <a16:creationId xmlns:a16="http://schemas.microsoft.com/office/drawing/2014/main" id="{BA585D26-2600-3C6D-7E44-C814D3B94250}"/>
              </a:ext>
            </a:extLst>
          </p:cNvPr>
          <p:cNvSpPr/>
          <p:nvPr/>
        </p:nvSpPr>
        <p:spPr>
          <a:xfrm>
            <a:off x="8133874" y="6442591"/>
            <a:ext cx="5975628" cy="238125"/>
          </a:xfrm>
          <a:prstGeom prst="rect">
            <a:avLst/>
          </a:prstGeom>
          <a:noFill/>
          <a:ln/>
        </p:spPr>
        <p:txBody>
          <a:bodyPr wrap="none" lIns="0" tIns="0" rIns="0" bIns="0" rtlCol="0" anchor="t"/>
          <a:lstStyle/>
          <a:p>
            <a:pPr marL="0" indent="0" algn="l">
              <a:lnSpc>
                <a:spcPts val="1850"/>
              </a:lnSpc>
              <a:buNone/>
            </a:pPr>
            <a:endParaRPr lang="en-US" sz="1150" dirty="0"/>
          </a:p>
        </p:txBody>
      </p:sp>
      <p:sp>
        <p:nvSpPr>
          <p:cNvPr id="43" name="Text 41">
            <a:extLst>
              <a:ext uri="{FF2B5EF4-FFF2-40B4-BE49-F238E27FC236}">
                <a16:creationId xmlns:a16="http://schemas.microsoft.com/office/drawing/2014/main" id="{7C1AEAC9-99CC-63C7-BB24-4F2C70CB57D3}"/>
              </a:ext>
            </a:extLst>
          </p:cNvPr>
          <p:cNvSpPr/>
          <p:nvPr/>
        </p:nvSpPr>
        <p:spPr>
          <a:xfrm>
            <a:off x="520898" y="7112437"/>
            <a:ext cx="5975628" cy="238125"/>
          </a:xfrm>
          <a:prstGeom prst="rect">
            <a:avLst/>
          </a:prstGeom>
          <a:noFill/>
          <a:ln/>
        </p:spPr>
        <p:txBody>
          <a:bodyPr wrap="none" lIns="0" tIns="0" rIns="0" bIns="0" rtlCol="0" anchor="t"/>
          <a:lstStyle/>
          <a:p>
            <a:pPr marL="0" indent="0" algn="r">
              <a:lnSpc>
                <a:spcPts val="1850"/>
              </a:lnSpc>
              <a:buNone/>
            </a:pPr>
            <a:endParaRPr lang="en-US" sz="1150" dirty="0"/>
          </a:p>
        </p:txBody>
      </p:sp>
      <p:sp>
        <p:nvSpPr>
          <p:cNvPr id="44" name="Text 0">
            <a:extLst>
              <a:ext uri="{FF2B5EF4-FFF2-40B4-BE49-F238E27FC236}">
                <a16:creationId xmlns:a16="http://schemas.microsoft.com/office/drawing/2014/main" id="{2FF93A24-0F4A-491D-E900-D8318FF0EF77}"/>
              </a:ext>
            </a:extLst>
          </p:cNvPr>
          <p:cNvSpPr/>
          <p:nvPr/>
        </p:nvSpPr>
        <p:spPr>
          <a:xfrm>
            <a:off x="5867495" y="1057660"/>
            <a:ext cx="3917037" cy="489585"/>
          </a:xfrm>
          <a:prstGeom prst="rect">
            <a:avLst/>
          </a:prstGeom>
          <a:noFill/>
          <a:ln/>
        </p:spPr>
        <p:txBody>
          <a:bodyPr wrap="none" lIns="0" tIns="0" rIns="0" bIns="0" rtlCol="0" anchor="ctr"/>
          <a:lstStyle/>
          <a:p>
            <a:pPr marL="0" indent="0">
              <a:lnSpc>
                <a:spcPts val="3850"/>
              </a:lnSpc>
              <a:buNone/>
            </a:pPr>
            <a:r>
              <a:rPr lang="en-US" sz="4450" dirty="0">
                <a:solidFill>
                  <a:srgbClr val="597DB9"/>
                </a:solidFill>
                <a:latin typeface="Alexandria Semi Bold" pitchFamily="34" charset="0"/>
                <a:cs typeface="Alexandria Semi Bold" pitchFamily="34" charset="-120"/>
              </a:rPr>
              <a:t>Road Map</a:t>
            </a:r>
          </a:p>
        </p:txBody>
      </p:sp>
    </p:spTree>
    <p:extLst>
      <p:ext uri="{BB962C8B-B14F-4D97-AF65-F5344CB8AC3E}">
        <p14:creationId xmlns:p14="http://schemas.microsoft.com/office/powerpoint/2010/main" val="2416857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41644-F368-EECD-0D00-DBB2CA252221}"/>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3462E484-0F4E-1D1A-1E96-DFA51DF4C82E}"/>
              </a:ext>
            </a:extLst>
          </p:cNvPr>
          <p:cNvSpPr/>
          <p:nvPr/>
        </p:nvSpPr>
        <p:spPr>
          <a:xfrm>
            <a:off x="5867495" y="1057660"/>
            <a:ext cx="3917037" cy="489585"/>
          </a:xfrm>
          <a:prstGeom prst="rect">
            <a:avLst/>
          </a:prstGeom>
          <a:noFill/>
          <a:ln/>
        </p:spPr>
        <p:txBody>
          <a:bodyPr wrap="none" lIns="0" tIns="0" rIns="0" bIns="0" rtlCol="0" anchor="ctr"/>
          <a:lstStyle/>
          <a:p>
            <a:pPr marL="0" indent="0">
              <a:lnSpc>
                <a:spcPts val="3850"/>
              </a:lnSpc>
              <a:buNone/>
            </a:pPr>
            <a:r>
              <a:rPr lang="en-US" sz="4450" dirty="0">
                <a:solidFill>
                  <a:srgbClr val="597DB9"/>
                </a:solidFill>
                <a:latin typeface="Alexandria Semi Bold" pitchFamily="34" charset="0"/>
                <a:cs typeface="Alexandria Semi Bold" pitchFamily="34" charset="-120"/>
              </a:rPr>
              <a:t>Road Map</a:t>
            </a:r>
          </a:p>
        </p:txBody>
      </p:sp>
      <p:sp>
        <p:nvSpPr>
          <p:cNvPr id="3" name="Shape 1">
            <a:extLst>
              <a:ext uri="{FF2B5EF4-FFF2-40B4-BE49-F238E27FC236}">
                <a16:creationId xmlns:a16="http://schemas.microsoft.com/office/drawing/2014/main" id="{8AA14226-3479-13DA-5640-9A1EAE687C20}"/>
              </a:ext>
            </a:extLst>
          </p:cNvPr>
          <p:cNvSpPr/>
          <p:nvPr/>
        </p:nvSpPr>
        <p:spPr>
          <a:xfrm>
            <a:off x="7307579" y="2069880"/>
            <a:ext cx="45719" cy="4932760"/>
          </a:xfrm>
          <a:prstGeom prst="roundRect">
            <a:avLst>
              <a:gd name="adj" fmla="val 410222"/>
            </a:avLst>
          </a:prstGeom>
          <a:solidFill>
            <a:srgbClr val="BBC2DC"/>
          </a:solidFill>
          <a:ln/>
        </p:spPr>
        <p:txBody>
          <a:bodyPr/>
          <a:lstStyle/>
          <a:p>
            <a:endParaRPr lang="en-IL"/>
          </a:p>
        </p:txBody>
      </p:sp>
      <p:sp>
        <p:nvSpPr>
          <p:cNvPr id="4" name="Shape 2">
            <a:extLst>
              <a:ext uri="{FF2B5EF4-FFF2-40B4-BE49-F238E27FC236}">
                <a16:creationId xmlns:a16="http://schemas.microsoft.com/office/drawing/2014/main" id="{365AFBDB-C344-B8BC-E4B3-7E09FBB263CC}"/>
              </a:ext>
            </a:extLst>
          </p:cNvPr>
          <p:cNvSpPr/>
          <p:nvPr/>
        </p:nvSpPr>
        <p:spPr>
          <a:xfrm>
            <a:off x="6642140" y="2397064"/>
            <a:ext cx="520898" cy="15240"/>
          </a:xfrm>
          <a:prstGeom prst="roundRect">
            <a:avLst>
              <a:gd name="adj" fmla="val 410222"/>
            </a:avLst>
          </a:prstGeom>
          <a:solidFill>
            <a:srgbClr val="BBC2DC"/>
          </a:solidFill>
          <a:ln/>
        </p:spPr>
        <p:txBody>
          <a:bodyPr/>
          <a:lstStyle/>
          <a:p>
            <a:endParaRPr lang="en-IL"/>
          </a:p>
        </p:txBody>
      </p:sp>
      <p:sp>
        <p:nvSpPr>
          <p:cNvPr id="5" name="Shape 3">
            <a:extLst>
              <a:ext uri="{FF2B5EF4-FFF2-40B4-BE49-F238E27FC236}">
                <a16:creationId xmlns:a16="http://schemas.microsoft.com/office/drawing/2014/main" id="{5BAAB51C-E142-9782-4BF8-0908CD933314}"/>
              </a:ext>
            </a:extLst>
          </p:cNvPr>
          <p:cNvSpPr/>
          <p:nvPr/>
        </p:nvSpPr>
        <p:spPr>
          <a:xfrm>
            <a:off x="7147798" y="2237282"/>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6" name="Text 4">
            <a:extLst>
              <a:ext uri="{FF2B5EF4-FFF2-40B4-BE49-F238E27FC236}">
                <a16:creationId xmlns:a16="http://schemas.microsoft.com/office/drawing/2014/main" id="{30BB6FDA-5F9D-394B-D13A-F51931ED2009}"/>
              </a:ext>
            </a:extLst>
          </p:cNvPr>
          <p:cNvSpPr/>
          <p:nvPr/>
        </p:nvSpPr>
        <p:spPr>
          <a:xfrm>
            <a:off x="7269004" y="2287169"/>
            <a:ext cx="92392"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1</a:t>
            </a:r>
            <a:endParaRPr lang="en-US" sz="1850" dirty="0"/>
          </a:p>
        </p:txBody>
      </p:sp>
      <p:sp>
        <p:nvSpPr>
          <p:cNvPr id="7" name="Text 5">
            <a:extLst>
              <a:ext uri="{FF2B5EF4-FFF2-40B4-BE49-F238E27FC236}">
                <a16:creationId xmlns:a16="http://schemas.microsoft.com/office/drawing/2014/main" id="{35EAF172-475A-602B-5067-1F260E60AE82}"/>
              </a:ext>
            </a:extLst>
          </p:cNvPr>
          <p:cNvSpPr/>
          <p:nvPr/>
        </p:nvSpPr>
        <p:spPr>
          <a:xfrm>
            <a:off x="4538067" y="2218708"/>
            <a:ext cx="1958459" cy="244793"/>
          </a:xfrm>
          <a:prstGeom prst="rect">
            <a:avLst/>
          </a:prstGeom>
          <a:noFill/>
          <a:ln/>
        </p:spPr>
        <p:txBody>
          <a:bodyPr wrap="none" lIns="0" tIns="0" rIns="0" bIns="0" rtlCol="0" anchor="t"/>
          <a:lstStyle/>
          <a:p>
            <a:pPr marL="0" indent="0" algn="r">
              <a:lnSpc>
                <a:spcPts val="1900"/>
              </a:lnSpc>
              <a:buNone/>
            </a:pPr>
            <a:r>
              <a:rPr lang="en-US" sz="1500" dirty="0">
                <a:solidFill>
                  <a:srgbClr val="FF0000"/>
                </a:solidFill>
                <a:latin typeface="Alexandria Semi Bold" pitchFamily="34" charset="0"/>
                <a:ea typeface="Alexandria Semi Bold" pitchFamily="34" charset="-122"/>
                <a:cs typeface="Alexandria Semi Bold" pitchFamily="34" charset="-120"/>
              </a:rPr>
              <a:t>Introduction</a:t>
            </a:r>
            <a:endParaRPr lang="en-US" sz="1500" dirty="0">
              <a:solidFill>
                <a:srgbClr val="FF0000"/>
              </a:solidFill>
            </a:endParaRPr>
          </a:p>
        </p:txBody>
      </p:sp>
      <p:sp>
        <p:nvSpPr>
          <p:cNvPr id="8" name="Shape 6">
            <a:extLst>
              <a:ext uri="{FF2B5EF4-FFF2-40B4-BE49-F238E27FC236}">
                <a16:creationId xmlns:a16="http://schemas.microsoft.com/office/drawing/2014/main" id="{94C17520-7FBF-E1C1-2A6B-DD40468FD4E7}"/>
              </a:ext>
            </a:extLst>
          </p:cNvPr>
          <p:cNvSpPr/>
          <p:nvPr/>
        </p:nvSpPr>
        <p:spPr>
          <a:xfrm>
            <a:off x="7467362" y="3141205"/>
            <a:ext cx="520898" cy="15240"/>
          </a:xfrm>
          <a:prstGeom prst="roundRect">
            <a:avLst>
              <a:gd name="adj" fmla="val 410222"/>
            </a:avLst>
          </a:prstGeom>
          <a:solidFill>
            <a:srgbClr val="BBC2DC"/>
          </a:solidFill>
          <a:ln/>
        </p:spPr>
        <p:txBody>
          <a:bodyPr/>
          <a:lstStyle/>
          <a:p>
            <a:endParaRPr lang="en-IL"/>
          </a:p>
        </p:txBody>
      </p:sp>
      <p:sp>
        <p:nvSpPr>
          <p:cNvPr id="9" name="Shape 7">
            <a:extLst>
              <a:ext uri="{FF2B5EF4-FFF2-40B4-BE49-F238E27FC236}">
                <a16:creationId xmlns:a16="http://schemas.microsoft.com/office/drawing/2014/main" id="{BD7734F7-04E6-3AB4-0830-094B357C1A3D}"/>
              </a:ext>
            </a:extLst>
          </p:cNvPr>
          <p:cNvSpPr/>
          <p:nvPr/>
        </p:nvSpPr>
        <p:spPr>
          <a:xfrm>
            <a:off x="7147798" y="2981423"/>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0" name="Text 8">
            <a:extLst>
              <a:ext uri="{FF2B5EF4-FFF2-40B4-BE49-F238E27FC236}">
                <a16:creationId xmlns:a16="http://schemas.microsoft.com/office/drawing/2014/main" id="{3BF8A8DF-5924-48E0-4A4B-8073D70F123F}"/>
              </a:ext>
            </a:extLst>
          </p:cNvPr>
          <p:cNvSpPr/>
          <p:nvPr/>
        </p:nvSpPr>
        <p:spPr>
          <a:xfrm>
            <a:off x="7245072" y="3031310"/>
            <a:ext cx="140256"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2</a:t>
            </a:r>
            <a:endParaRPr lang="en-US" sz="1850" dirty="0"/>
          </a:p>
        </p:txBody>
      </p:sp>
      <p:sp>
        <p:nvSpPr>
          <p:cNvPr id="11" name="Text 9">
            <a:extLst>
              <a:ext uri="{FF2B5EF4-FFF2-40B4-BE49-F238E27FC236}">
                <a16:creationId xmlns:a16="http://schemas.microsoft.com/office/drawing/2014/main" id="{98F4981B-A380-80C0-5645-9E9A17095D01}"/>
              </a:ext>
            </a:extLst>
          </p:cNvPr>
          <p:cNvSpPr/>
          <p:nvPr/>
        </p:nvSpPr>
        <p:spPr>
          <a:xfrm>
            <a:off x="8133874" y="2962849"/>
            <a:ext cx="3047524" cy="244793"/>
          </a:xfrm>
          <a:prstGeom prst="rect">
            <a:avLst/>
          </a:prstGeom>
          <a:noFill/>
          <a:ln/>
        </p:spPr>
        <p:txBody>
          <a:bodyPr wrap="none" lIns="0" tIns="0" rIns="0" bIns="0" rtlCol="0" anchor="t"/>
          <a:lstStyle/>
          <a:p>
            <a:pPr marL="0" indent="0" algn="l">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Motivation</a:t>
            </a:r>
            <a:endParaRPr lang="en-US" sz="1500" dirty="0"/>
          </a:p>
        </p:txBody>
      </p:sp>
      <p:sp>
        <p:nvSpPr>
          <p:cNvPr id="12" name="Shape 10">
            <a:extLst>
              <a:ext uri="{FF2B5EF4-FFF2-40B4-BE49-F238E27FC236}">
                <a16:creationId xmlns:a16="http://schemas.microsoft.com/office/drawing/2014/main" id="{D8079F32-FC84-376F-34F6-26872133C5CE}"/>
              </a:ext>
            </a:extLst>
          </p:cNvPr>
          <p:cNvSpPr/>
          <p:nvPr/>
        </p:nvSpPr>
        <p:spPr>
          <a:xfrm>
            <a:off x="6642140" y="3810931"/>
            <a:ext cx="520898" cy="15240"/>
          </a:xfrm>
          <a:prstGeom prst="roundRect">
            <a:avLst>
              <a:gd name="adj" fmla="val 410222"/>
            </a:avLst>
          </a:prstGeom>
          <a:solidFill>
            <a:srgbClr val="BBC2DC"/>
          </a:solidFill>
          <a:ln/>
        </p:spPr>
        <p:txBody>
          <a:bodyPr/>
          <a:lstStyle/>
          <a:p>
            <a:endParaRPr lang="en-IL"/>
          </a:p>
        </p:txBody>
      </p:sp>
      <p:sp>
        <p:nvSpPr>
          <p:cNvPr id="13" name="Shape 11">
            <a:extLst>
              <a:ext uri="{FF2B5EF4-FFF2-40B4-BE49-F238E27FC236}">
                <a16:creationId xmlns:a16="http://schemas.microsoft.com/office/drawing/2014/main" id="{4C325232-73C0-0A94-49D0-0DE9567D05CF}"/>
              </a:ext>
            </a:extLst>
          </p:cNvPr>
          <p:cNvSpPr/>
          <p:nvPr/>
        </p:nvSpPr>
        <p:spPr>
          <a:xfrm>
            <a:off x="7147798" y="3651149"/>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4" name="Text 12">
            <a:extLst>
              <a:ext uri="{FF2B5EF4-FFF2-40B4-BE49-F238E27FC236}">
                <a16:creationId xmlns:a16="http://schemas.microsoft.com/office/drawing/2014/main" id="{6B1DBDC8-05DF-C892-D957-29CB0B712926}"/>
              </a:ext>
            </a:extLst>
          </p:cNvPr>
          <p:cNvSpPr/>
          <p:nvPr/>
        </p:nvSpPr>
        <p:spPr>
          <a:xfrm>
            <a:off x="7244953" y="3701036"/>
            <a:ext cx="140494"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3</a:t>
            </a:r>
            <a:endParaRPr lang="en-US" sz="1850" dirty="0"/>
          </a:p>
        </p:txBody>
      </p:sp>
      <p:sp>
        <p:nvSpPr>
          <p:cNvPr id="15" name="Text 13">
            <a:extLst>
              <a:ext uri="{FF2B5EF4-FFF2-40B4-BE49-F238E27FC236}">
                <a16:creationId xmlns:a16="http://schemas.microsoft.com/office/drawing/2014/main" id="{1C67AA6A-079C-97EB-E7B7-95BAE9455BF4}"/>
              </a:ext>
            </a:extLst>
          </p:cNvPr>
          <p:cNvSpPr/>
          <p:nvPr/>
        </p:nvSpPr>
        <p:spPr>
          <a:xfrm>
            <a:off x="3708202" y="3632575"/>
            <a:ext cx="2788325"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Research Objectives</a:t>
            </a:r>
            <a:endParaRPr lang="en-US" sz="1500" dirty="0"/>
          </a:p>
        </p:txBody>
      </p:sp>
      <p:sp>
        <p:nvSpPr>
          <p:cNvPr id="16" name="Shape 14">
            <a:extLst>
              <a:ext uri="{FF2B5EF4-FFF2-40B4-BE49-F238E27FC236}">
                <a16:creationId xmlns:a16="http://schemas.microsoft.com/office/drawing/2014/main" id="{161EAA3A-1FD2-E3B1-4E7D-EDC31B6858C1}"/>
              </a:ext>
            </a:extLst>
          </p:cNvPr>
          <p:cNvSpPr/>
          <p:nvPr/>
        </p:nvSpPr>
        <p:spPr>
          <a:xfrm>
            <a:off x="7467362" y="4480777"/>
            <a:ext cx="520898" cy="15240"/>
          </a:xfrm>
          <a:prstGeom prst="roundRect">
            <a:avLst>
              <a:gd name="adj" fmla="val 410222"/>
            </a:avLst>
          </a:prstGeom>
          <a:solidFill>
            <a:srgbClr val="BBC2DC"/>
          </a:solidFill>
          <a:ln/>
        </p:spPr>
        <p:txBody>
          <a:bodyPr/>
          <a:lstStyle/>
          <a:p>
            <a:endParaRPr lang="en-IL"/>
          </a:p>
        </p:txBody>
      </p:sp>
      <p:sp>
        <p:nvSpPr>
          <p:cNvPr id="17" name="Shape 15">
            <a:extLst>
              <a:ext uri="{FF2B5EF4-FFF2-40B4-BE49-F238E27FC236}">
                <a16:creationId xmlns:a16="http://schemas.microsoft.com/office/drawing/2014/main" id="{1EFBE478-99F9-8AF1-FBB6-A34361E3F918}"/>
              </a:ext>
            </a:extLst>
          </p:cNvPr>
          <p:cNvSpPr/>
          <p:nvPr/>
        </p:nvSpPr>
        <p:spPr>
          <a:xfrm>
            <a:off x="7147798" y="4320995"/>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8" name="Text 16">
            <a:extLst>
              <a:ext uri="{FF2B5EF4-FFF2-40B4-BE49-F238E27FC236}">
                <a16:creationId xmlns:a16="http://schemas.microsoft.com/office/drawing/2014/main" id="{AD921216-2821-73DA-9C59-B7356ED22688}"/>
              </a:ext>
            </a:extLst>
          </p:cNvPr>
          <p:cNvSpPr/>
          <p:nvPr/>
        </p:nvSpPr>
        <p:spPr>
          <a:xfrm>
            <a:off x="7244358" y="4370882"/>
            <a:ext cx="141684"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4</a:t>
            </a:r>
            <a:endParaRPr lang="en-US" sz="1850" dirty="0"/>
          </a:p>
        </p:txBody>
      </p:sp>
      <p:sp>
        <p:nvSpPr>
          <p:cNvPr id="19" name="Text 17">
            <a:extLst>
              <a:ext uri="{FF2B5EF4-FFF2-40B4-BE49-F238E27FC236}">
                <a16:creationId xmlns:a16="http://schemas.microsoft.com/office/drawing/2014/main" id="{A3F39AF5-A4C1-922F-CF0C-73A8E6927732}"/>
              </a:ext>
            </a:extLst>
          </p:cNvPr>
          <p:cNvSpPr/>
          <p:nvPr/>
        </p:nvSpPr>
        <p:spPr>
          <a:xfrm>
            <a:off x="8133874" y="4302421"/>
            <a:ext cx="2271593" cy="244793"/>
          </a:xfrm>
          <a:prstGeom prst="rect">
            <a:avLst/>
          </a:prstGeom>
          <a:noFill/>
          <a:ln/>
        </p:spPr>
        <p:txBody>
          <a:bodyPr wrap="none" lIns="0" tIns="0" rIns="0" bIns="0" rtlCol="0" anchor="t"/>
          <a:lstStyle/>
          <a:p>
            <a:pPr marL="0" indent="0" algn="l">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Background</a:t>
            </a:r>
            <a:endParaRPr lang="en-US" sz="1500" dirty="0"/>
          </a:p>
        </p:txBody>
      </p:sp>
      <p:sp>
        <p:nvSpPr>
          <p:cNvPr id="20" name="Shape 18">
            <a:extLst>
              <a:ext uri="{FF2B5EF4-FFF2-40B4-BE49-F238E27FC236}">
                <a16:creationId xmlns:a16="http://schemas.microsoft.com/office/drawing/2014/main" id="{09E8F29C-2F6A-5DE8-FA7F-19BCDD79867E}"/>
              </a:ext>
            </a:extLst>
          </p:cNvPr>
          <p:cNvSpPr/>
          <p:nvPr/>
        </p:nvSpPr>
        <p:spPr>
          <a:xfrm>
            <a:off x="6642140" y="5150622"/>
            <a:ext cx="520898" cy="15240"/>
          </a:xfrm>
          <a:prstGeom prst="roundRect">
            <a:avLst>
              <a:gd name="adj" fmla="val 410222"/>
            </a:avLst>
          </a:prstGeom>
          <a:solidFill>
            <a:srgbClr val="BBC2DC"/>
          </a:solidFill>
          <a:ln/>
        </p:spPr>
        <p:txBody>
          <a:bodyPr/>
          <a:lstStyle/>
          <a:p>
            <a:endParaRPr lang="en-IL"/>
          </a:p>
        </p:txBody>
      </p:sp>
      <p:sp>
        <p:nvSpPr>
          <p:cNvPr id="21" name="Shape 19">
            <a:extLst>
              <a:ext uri="{FF2B5EF4-FFF2-40B4-BE49-F238E27FC236}">
                <a16:creationId xmlns:a16="http://schemas.microsoft.com/office/drawing/2014/main" id="{946844F7-BF34-15E7-1655-AE11163D5234}"/>
              </a:ext>
            </a:extLst>
          </p:cNvPr>
          <p:cNvSpPr/>
          <p:nvPr/>
        </p:nvSpPr>
        <p:spPr>
          <a:xfrm>
            <a:off x="7147798" y="4990840"/>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22" name="Text 20">
            <a:extLst>
              <a:ext uri="{FF2B5EF4-FFF2-40B4-BE49-F238E27FC236}">
                <a16:creationId xmlns:a16="http://schemas.microsoft.com/office/drawing/2014/main" id="{220244F9-38E2-C1BA-3B89-4D44FB6B4B7B}"/>
              </a:ext>
            </a:extLst>
          </p:cNvPr>
          <p:cNvSpPr/>
          <p:nvPr/>
        </p:nvSpPr>
        <p:spPr>
          <a:xfrm>
            <a:off x="7241977" y="5040728"/>
            <a:ext cx="146447"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5</a:t>
            </a:r>
            <a:endParaRPr lang="en-US" sz="1850" dirty="0"/>
          </a:p>
        </p:txBody>
      </p:sp>
      <p:sp>
        <p:nvSpPr>
          <p:cNvPr id="23" name="Text 21">
            <a:extLst>
              <a:ext uri="{FF2B5EF4-FFF2-40B4-BE49-F238E27FC236}">
                <a16:creationId xmlns:a16="http://schemas.microsoft.com/office/drawing/2014/main" id="{EDE9E5CA-61D5-012B-CF4A-520FC8095FF8}"/>
              </a:ext>
            </a:extLst>
          </p:cNvPr>
          <p:cNvSpPr/>
          <p:nvPr/>
        </p:nvSpPr>
        <p:spPr>
          <a:xfrm>
            <a:off x="3669863" y="4972267"/>
            <a:ext cx="2826663"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Approach</a:t>
            </a:r>
            <a:endParaRPr lang="en-US" sz="1500" dirty="0"/>
          </a:p>
        </p:txBody>
      </p:sp>
      <p:sp>
        <p:nvSpPr>
          <p:cNvPr id="24" name="Shape 22">
            <a:extLst>
              <a:ext uri="{FF2B5EF4-FFF2-40B4-BE49-F238E27FC236}">
                <a16:creationId xmlns:a16="http://schemas.microsoft.com/office/drawing/2014/main" id="{C098A41C-34AC-6618-1B76-4BACDA340438}"/>
              </a:ext>
            </a:extLst>
          </p:cNvPr>
          <p:cNvSpPr/>
          <p:nvPr/>
        </p:nvSpPr>
        <p:spPr>
          <a:xfrm>
            <a:off x="7467362" y="5820468"/>
            <a:ext cx="520898" cy="15240"/>
          </a:xfrm>
          <a:prstGeom prst="roundRect">
            <a:avLst>
              <a:gd name="adj" fmla="val 410222"/>
            </a:avLst>
          </a:prstGeom>
          <a:solidFill>
            <a:srgbClr val="BBC2DC"/>
          </a:solidFill>
          <a:ln/>
        </p:spPr>
        <p:txBody>
          <a:bodyPr/>
          <a:lstStyle/>
          <a:p>
            <a:endParaRPr lang="en-IL"/>
          </a:p>
        </p:txBody>
      </p:sp>
      <p:sp>
        <p:nvSpPr>
          <p:cNvPr id="25" name="Shape 23">
            <a:extLst>
              <a:ext uri="{FF2B5EF4-FFF2-40B4-BE49-F238E27FC236}">
                <a16:creationId xmlns:a16="http://schemas.microsoft.com/office/drawing/2014/main" id="{CB78AF86-79B4-5DD1-40BD-A3C4778F49B6}"/>
              </a:ext>
            </a:extLst>
          </p:cNvPr>
          <p:cNvSpPr/>
          <p:nvPr/>
        </p:nvSpPr>
        <p:spPr>
          <a:xfrm>
            <a:off x="7147798" y="5660686"/>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26" name="Text 24">
            <a:extLst>
              <a:ext uri="{FF2B5EF4-FFF2-40B4-BE49-F238E27FC236}">
                <a16:creationId xmlns:a16="http://schemas.microsoft.com/office/drawing/2014/main" id="{9FE548CB-9BA7-BC36-2C7E-C705E433FA44}"/>
              </a:ext>
            </a:extLst>
          </p:cNvPr>
          <p:cNvSpPr/>
          <p:nvPr/>
        </p:nvSpPr>
        <p:spPr>
          <a:xfrm>
            <a:off x="7240905" y="5710573"/>
            <a:ext cx="148471"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6</a:t>
            </a:r>
            <a:endParaRPr lang="en-US" sz="1850" dirty="0"/>
          </a:p>
        </p:txBody>
      </p:sp>
      <p:sp>
        <p:nvSpPr>
          <p:cNvPr id="27" name="Text 25">
            <a:extLst>
              <a:ext uri="{FF2B5EF4-FFF2-40B4-BE49-F238E27FC236}">
                <a16:creationId xmlns:a16="http://schemas.microsoft.com/office/drawing/2014/main" id="{6EC3F395-40F5-02D5-17EC-ABCEADA33FB0}"/>
              </a:ext>
            </a:extLst>
          </p:cNvPr>
          <p:cNvSpPr/>
          <p:nvPr/>
        </p:nvSpPr>
        <p:spPr>
          <a:xfrm>
            <a:off x="8133874" y="5642112"/>
            <a:ext cx="1958459" cy="244793"/>
          </a:xfrm>
          <a:prstGeom prst="rect">
            <a:avLst/>
          </a:prstGeom>
          <a:noFill/>
          <a:ln/>
        </p:spPr>
        <p:txBody>
          <a:bodyPr wrap="none" lIns="0" tIns="0" rIns="0" bIns="0" rtlCol="0" anchor="t"/>
          <a:lstStyle/>
          <a:p>
            <a:pPr marL="0" indent="0" algn="l">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Model Flowchart</a:t>
            </a:r>
            <a:endParaRPr lang="en-US" sz="1500" dirty="0"/>
          </a:p>
        </p:txBody>
      </p:sp>
      <p:sp>
        <p:nvSpPr>
          <p:cNvPr id="28" name="Text 26">
            <a:extLst>
              <a:ext uri="{FF2B5EF4-FFF2-40B4-BE49-F238E27FC236}">
                <a16:creationId xmlns:a16="http://schemas.microsoft.com/office/drawing/2014/main" id="{A5258248-B881-9109-64BF-4058B83CFE87}"/>
              </a:ext>
            </a:extLst>
          </p:cNvPr>
          <p:cNvSpPr/>
          <p:nvPr/>
        </p:nvSpPr>
        <p:spPr>
          <a:xfrm>
            <a:off x="8133874" y="5102900"/>
            <a:ext cx="5975628" cy="238125"/>
          </a:xfrm>
          <a:prstGeom prst="rect">
            <a:avLst/>
          </a:prstGeom>
          <a:noFill/>
          <a:ln/>
        </p:spPr>
        <p:txBody>
          <a:bodyPr wrap="none" lIns="0" tIns="0" rIns="0" bIns="0" rtlCol="0" anchor="t"/>
          <a:lstStyle/>
          <a:p>
            <a:pPr marL="0" indent="0" algn="l">
              <a:lnSpc>
                <a:spcPts val="1850"/>
              </a:lnSpc>
              <a:buNone/>
            </a:pPr>
            <a:endParaRPr lang="en-US" sz="1150" dirty="0"/>
          </a:p>
        </p:txBody>
      </p:sp>
      <p:sp>
        <p:nvSpPr>
          <p:cNvPr id="29" name="Shape 27">
            <a:extLst>
              <a:ext uri="{FF2B5EF4-FFF2-40B4-BE49-F238E27FC236}">
                <a16:creationId xmlns:a16="http://schemas.microsoft.com/office/drawing/2014/main" id="{29AC0A8B-D2B2-8735-39DE-5BBA02845D67}"/>
              </a:ext>
            </a:extLst>
          </p:cNvPr>
          <p:cNvSpPr/>
          <p:nvPr/>
        </p:nvSpPr>
        <p:spPr>
          <a:xfrm>
            <a:off x="6642140" y="6490314"/>
            <a:ext cx="520898" cy="15240"/>
          </a:xfrm>
          <a:prstGeom prst="roundRect">
            <a:avLst>
              <a:gd name="adj" fmla="val 410222"/>
            </a:avLst>
          </a:prstGeom>
          <a:solidFill>
            <a:srgbClr val="BBC2DC"/>
          </a:solidFill>
          <a:ln/>
        </p:spPr>
        <p:txBody>
          <a:bodyPr/>
          <a:lstStyle/>
          <a:p>
            <a:endParaRPr lang="en-IL"/>
          </a:p>
        </p:txBody>
      </p:sp>
      <p:sp>
        <p:nvSpPr>
          <p:cNvPr id="30" name="Shape 28">
            <a:extLst>
              <a:ext uri="{FF2B5EF4-FFF2-40B4-BE49-F238E27FC236}">
                <a16:creationId xmlns:a16="http://schemas.microsoft.com/office/drawing/2014/main" id="{E1726CD7-78C2-25CB-4BC9-B32BBAD4EE2B}"/>
              </a:ext>
            </a:extLst>
          </p:cNvPr>
          <p:cNvSpPr/>
          <p:nvPr/>
        </p:nvSpPr>
        <p:spPr>
          <a:xfrm>
            <a:off x="7147798" y="6330532"/>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31" name="Text 29">
            <a:extLst>
              <a:ext uri="{FF2B5EF4-FFF2-40B4-BE49-F238E27FC236}">
                <a16:creationId xmlns:a16="http://schemas.microsoft.com/office/drawing/2014/main" id="{3AEE6667-2E15-8E07-B7EE-B3A15A5A0DFD}"/>
              </a:ext>
            </a:extLst>
          </p:cNvPr>
          <p:cNvSpPr/>
          <p:nvPr/>
        </p:nvSpPr>
        <p:spPr>
          <a:xfrm>
            <a:off x="7246739" y="6380419"/>
            <a:ext cx="136803"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7</a:t>
            </a:r>
            <a:endParaRPr lang="en-US" sz="1850" dirty="0"/>
          </a:p>
        </p:txBody>
      </p:sp>
      <p:sp>
        <p:nvSpPr>
          <p:cNvPr id="32" name="Text 30">
            <a:extLst>
              <a:ext uri="{FF2B5EF4-FFF2-40B4-BE49-F238E27FC236}">
                <a16:creationId xmlns:a16="http://schemas.microsoft.com/office/drawing/2014/main" id="{ABD616AF-A692-1306-5426-8106621E3EC1}"/>
              </a:ext>
            </a:extLst>
          </p:cNvPr>
          <p:cNvSpPr/>
          <p:nvPr/>
        </p:nvSpPr>
        <p:spPr>
          <a:xfrm>
            <a:off x="4538067" y="6311958"/>
            <a:ext cx="1958459"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Conclusion</a:t>
            </a:r>
            <a:endParaRPr lang="en-US" sz="1500" dirty="0"/>
          </a:p>
        </p:txBody>
      </p:sp>
      <p:sp>
        <p:nvSpPr>
          <p:cNvPr id="33" name="Text 31">
            <a:extLst>
              <a:ext uri="{FF2B5EF4-FFF2-40B4-BE49-F238E27FC236}">
                <a16:creationId xmlns:a16="http://schemas.microsoft.com/office/drawing/2014/main" id="{40F4F31F-E2A0-0BD0-4873-0FA25B713514}"/>
              </a:ext>
            </a:extLst>
          </p:cNvPr>
          <p:cNvSpPr/>
          <p:nvPr/>
        </p:nvSpPr>
        <p:spPr>
          <a:xfrm>
            <a:off x="520898" y="5772745"/>
            <a:ext cx="5975628" cy="238125"/>
          </a:xfrm>
          <a:prstGeom prst="rect">
            <a:avLst/>
          </a:prstGeom>
          <a:noFill/>
          <a:ln/>
        </p:spPr>
        <p:txBody>
          <a:bodyPr wrap="none" lIns="0" tIns="0" rIns="0" bIns="0" rtlCol="0" anchor="t"/>
          <a:lstStyle/>
          <a:p>
            <a:pPr marL="0" indent="0" algn="r">
              <a:lnSpc>
                <a:spcPts val="1850"/>
              </a:lnSpc>
              <a:buNone/>
            </a:pPr>
            <a:endParaRPr lang="en-US" sz="1150" dirty="0"/>
          </a:p>
        </p:txBody>
      </p:sp>
      <p:sp>
        <p:nvSpPr>
          <p:cNvPr id="38" name="Text 36">
            <a:extLst>
              <a:ext uri="{FF2B5EF4-FFF2-40B4-BE49-F238E27FC236}">
                <a16:creationId xmlns:a16="http://schemas.microsoft.com/office/drawing/2014/main" id="{105522F6-9C59-21ED-DFFB-98AA80505D38}"/>
              </a:ext>
            </a:extLst>
          </p:cNvPr>
          <p:cNvSpPr/>
          <p:nvPr/>
        </p:nvSpPr>
        <p:spPr>
          <a:xfrm>
            <a:off x="8133874" y="6442591"/>
            <a:ext cx="5975628" cy="238125"/>
          </a:xfrm>
          <a:prstGeom prst="rect">
            <a:avLst/>
          </a:prstGeom>
          <a:noFill/>
          <a:ln/>
        </p:spPr>
        <p:txBody>
          <a:bodyPr wrap="none" lIns="0" tIns="0" rIns="0" bIns="0" rtlCol="0" anchor="t"/>
          <a:lstStyle/>
          <a:p>
            <a:pPr marL="0" indent="0" algn="l">
              <a:lnSpc>
                <a:spcPts val="1850"/>
              </a:lnSpc>
              <a:buNone/>
            </a:pPr>
            <a:endParaRPr lang="en-US" sz="1150" dirty="0"/>
          </a:p>
        </p:txBody>
      </p:sp>
      <p:sp>
        <p:nvSpPr>
          <p:cNvPr id="43" name="Text 41">
            <a:extLst>
              <a:ext uri="{FF2B5EF4-FFF2-40B4-BE49-F238E27FC236}">
                <a16:creationId xmlns:a16="http://schemas.microsoft.com/office/drawing/2014/main" id="{C288C5AB-3449-5818-D28B-C7AE1B14BA0F}"/>
              </a:ext>
            </a:extLst>
          </p:cNvPr>
          <p:cNvSpPr/>
          <p:nvPr/>
        </p:nvSpPr>
        <p:spPr>
          <a:xfrm>
            <a:off x="520898" y="7112437"/>
            <a:ext cx="5975628" cy="238125"/>
          </a:xfrm>
          <a:prstGeom prst="rect">
            <a:avLst/>
          </a:prstGeom>
          <a:noFill/>
          <a:ln/>
        </p:spPr>
        <p:txBody>
          <a:bodyPr wrap="none" lIns="0" tIns="0" rIns="0" bIns="0" rtlCol="0" anchor="t"/>
          <a:lstStyle/>
          <a:p>
            <a:pPr marL="0" indent="0" algn="r">
              <a:lnSpc>
                <a:spcPts val="1850"/>
              </a:lnSpc>
              <a:buNone/>
            </a:pPr>
            <a:endParaRPr lang="en-US" sz="1150" dirty="0"/>
          </a:p>
        </p:txBody>
      </p:sp>
    </p:spTree>
    <p:extLst>
      <p:ext uri="{BB962C8B-B14F-4D97-AF65-F5344CB8AC3E}">
        <p14:creationId xmlns:p14="http://schemas.microsoft.com/office/powerpoint/2010/main" val="341197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873250"/>
            <a:ext cx="5701546" cy="712708"/>
          </a:xfrm>
          <a:prstGeom prst="rect">
            <a:avLst/>
          </a:prstGeom>
          <a:noFill/>
          <a:ln/>
        </p:spPr>
        <p:txBody>
          <a:bodyPr wrap="none" lIns="0" tIns="0" rIns="0" bIns="0" rtlCol="0" anchor="t"/>
          <a:lstStyle/>
          <a:p>
            <a:pPr marL="0" indent="0">
              <a:lnSpc>
                <a:spcPts val="5600"/>
              </a:lnSpc>
              <a:buNone/>
            </a:pPr>
            <a:r>
              <a:rPr lang="en-US" sz="4450" dirty="0">
                <a:solidFill>
                  <a:srgbClr val="597DB9"/>
                </a:solidFill>
                <a:latin typeface="Alexandria Semi Bold" pitchFamily="34" charset="0"/>
                <a:ea typeface="Alexandria Semi Bold" pitchFamily="34" charset="-122"/>
                <a:cs typeface="Alexandria Semi Bold" pitchFamily="34" charset="-120"/>
              </a:rPr>
              <a:t>Introduction</a:t>
            </a:r>
            <a:endParaRPr lang="en-US" sz="4450" dirty="0">
              <a:solidFill>
                <a:srgbClr val="597DB9"/>
              </a:solidFill>
            </a:endParaRPr>
          </a:p>
        </p:txBody>
      </p:sp>
      <p:sp>
        <p:nvSpPr>
          <p:cNvPr id="3" name="Text 1"/>
          <p:cNvSpPr/>
          <p:nvPr/>
        </p:nvSpPr>
        <p:spPr>
          <a:xfrm>
            <a:off x="758309" y="2127455"/>
            <a:ext cx="4902752" cy="356235"/>
          </a:xfrm>
          <a:prstGeom prst="rect">
            <a:avLst/>
          </a:prstGeom>
          <a:noFill/>
          <a:ln/>
        </p:spPr>
        <p:txBody>
          <a:bodyPr wrap="none" lIns="0" tIns="0" rIns="0" bIns="0" rtlCol="0" anchor="t"/>
          <a:lstStyle/>
          <a:p>
            <a:pPr>
              <a:lnSpc>
                <a:spcPts val="2800"/>
              </a:lnSpc>
            </a:pPr>
            <a:r>
              <a:rPr lang="en-GB" sz="2200" dirty="0">
                <a:solidFill>
                  <a:srgbClr val="587CB8"/>
                </a:solidFill>
                <a:latin typeface="Alexandria Semi Bold" pitchFamily="34" charset="0"/>
                <a:cs typeface="Alexandria Semi Bold" pitchFamily="34" charset="-120"/>
              </a:rPr>
              <a:t>Significance of Highly Cited Articles</a:t>
            </a:r>
            <a:endParaRPr lang="en-US" sz="2200" dirty="0">
              <a:solidFill>
                <a:srgbClr val="587CB8"/>
              </a:solidFill>
              <a:latin typeface="Alexandria Semi Bold" pitchFamily="34" charset="0"/>
              <a:cs typeface="Alexandria Semi Bold" pitchFamily="34" charset="-120"/>
            </a:endParaRPr>
          </a:p>
        </p:txBody>
      </p:sp>
      <p:sp>
        <p:nvSpPr>
          <p:cNvPr id="4" name="Text 2"/>
          <p:cNvSpPr/>
          <p:nvPr/>
        </p:nvSpPr>
        <p:spPr>
          <a:xfrm>
            <a:off x="758309" y="2700264"/>
            <a:ext cx="5005493" cy="693420"/>
          </a:xfrm>
          <a:prstGeom prst="rect">
            <a:avLst/>
          </a:prstGeom>
          <a:noFill/>
          <a:ln/>
        </p:spPr>
        <p:txBody>
          <a:bodyPr wrap="square" lIns="0" tIns="0" rIns="0" bIns="0" rtlCol="0" anchor="t"/>
          <a:lstStyle/>
          <a:p>
            <a:pPr marL="0" indent="0">
              <a:lnSpc>
                <a:spcPts val="2700"/>
              </a:lnSpc>
              <a:buNone/>
            </a:pPr>
            <a:r>
              <a:rPr lang="en-GB" sz="1700" dirty="0">
                <a:solidFill>
                  <a:srgbClr val="3B3535"/>
                </a:solidFill>
                <a:latin typeface="Sora Light" pitchFamily="34" charset="0"/>
                <a:cs typeface="Sora Light" pitchFamily="34" charset="-120"/>
              </a:rPr>
              <a:t>Shaping research priorities, fostering collaboration, and driving innovation.</a:t>
            </a:r>
            <a:endParaRPr lang="en-US" sz="1700" dirty="0">
              <a:solidFill>
                <a:srgbClr val="3B3535"/>
              </a:solidFill>
              <a:latin typeface="Sora Light" pitchFamily="34" charset="0"/>
              <a:cs typeface="Sora Light" pitchFamily="34" charset="-120"/>
            </a:endParaRPr>
          </a:p>
        </p:txBody>
      </p:sp>
      <p:sp>
        <p:nvSpPr>
          <p:cNvPr id="5" name="Text 3"/>
          <p:cNvSpPr/>
          <p:nvPr/>
        </p:nvSpPr>
        <p:spPr>
          <a:xfrm>
            <a:off x="758309" y="3935181"/>
            <a:ext cx="4018359" cy="356235"/>
          </a:xfrm>
          <a:prstGeom prst="rect">
            <a:avLst/>
          </a:prstGeom>
          <a:noFill/>
          <a:ln/>
        </p:spPr>
        <p:txBody>
          <a:bodyPr wrap="none" lIns="0" tIns="0" rIns="0" bIns="0" rtlCol="0" anchor="t"/>
          <a:lstStyle/>
          <a:p>
            <a:pPr indent="0">
              <a:lnSpc>
                <a:spcPts val="2800"/>
              </a:lnSpc>
              <a:buNone/>
            </a:pPr>
            <a:r>
              <a:rPr lang="en-US" sz="2200" dirty="0">
                <a:solidFill>
                  <a:srgbClr val="587CB8"/>
                </a:solidFill>
                <a:latin typeface="Alexandria Semi Bold" pitchFamily="34" charset="0"/>
                <a:cs typeface="Alexandria Semi Bold" pitchFamily="34" charset="-120"/>
              </a:rPr>
              <a:t>Static Analysis Limitations</a:t>
            </a:r>
          </a:p>
        </p:txBody>
      </p:sp>
      <p:sp>
        <p:nvSpPr>
          <p:cNvPr id="6" name="Text 4"/>
          <p:cNvSpPr/>
          <p:nvPr/>
        </p:nvSpPr>
        <p:spPr>
          <a:xfrm>
            <a:off x="758309" y="4507990"/>
            <a:ext cx="4018359" cy="693420"/>
          </a:xfrm>
          <a:prstGeom prst="rect">
            <a:avLst/>
          </a:prstGeom>
          <a:noFill/>
          <a:ln/>
        </p:spPr>
        <p:txBody>
          <a:bodyPr wrap="square" lIns="0" tIns="0" rIns="0" bIns="0" rtlCol="0" anchor="t"/>
          <a:lstStyle/>
          <a:p>
            <a:pPr>
              <a:lnSpc>
                <a:spcPts val="2700"/>
              </a:lnSpc>
            </a:pPr>
            <a:r>
              <a:rPr lang="en-GB" sz="1700" dirty="0">
                <a:solidFill>
                  <a:srgbClr val="3B3535"/>
                </a:solidFill>
                <a:latin typeface="Sora Light" pitchFamily="34" charset="0"/>
                <a:cs typeface="Sora Light" pitchFamily="34" charset="-120"/>
              </a:rPr>
              <a:t>Limitations in capturing temporal changes, identifying trends, and predicting dynamics.</a:t>
            </a:r>
            <a:endParaRPr lang="en-US" sz="1700" dirty="0">
              <a:solidFill>
                <a:srgbClr val="3B3535"/>
              </a:solidFill>
              <a:latin typeface="Sora Light" pitchFamily="34" charset="0"/>
              <a:cs typeface="Sora Light" pitchFamily="34" charset="-120"/>
            </a:endParaRPr>
          </a:p>
        </p:txBody>
      </p:sp>
      <p:sp>
        <p:nvSpPr>
          <p:cNvPr id="7" name="Text 5"/>
          <p:cNvSpPr/>
          <p:nvPr/>
        </p:nvSpPr>
        <p:spPr>
          <a:xfrm>
            <a:off x="7634885" y="2127455"/>
            <a:ext cx="2850713" cy="356235"/>
          </a:xfrm>
          <a:prstGeom prst="rect">
            <a:avLst/>
          </a:prstGeom>
          <a:noFill/>
          <a:ln/>
        </p:spPr>
        <p:txBody>
          <a:bodyPr wrap="none" lIns="0" tIns="0" rIns="0" bIns="0" rtlCol="0" anchor="t"/>
          <a:lstStyle/>
          <a:p>
            <a:pPr indent="0">
              <a:lnSpc>
                <a:spcPts val="2800"/>
              </a:lnSpc>
              <a:buNone/>
            </a:pPr>
            <a:r>
              <a:rPr lang="en-US" sz="2200" dirty="0">
                <a:solidFill>
                  <a:srgbClr val="587CB8"/>
                </a:solidFill>
                <a:latin typeface="Alexandria Semi Bold" pitchFamily="34" charset="0"/>
                <a:cs typeface="Alexandria Semi Bold" pitchFamily="34" charset="-120"/>
              </a:rPr>
              <a:t>Dynamic Networks and Embeddings</a:t>
            </a:r>
          </a:p>
        </p:txBody>
      </p:sp>
      <p:sp>
        <p:nvSpPr>
          <p:cNvPr id="8" name="Text 6"/>
          <p:cNvSpPr/>
          <p:nvPr/>
        </p:nvSpPr>
        <p:spPr>
          <a:xfrm>
            <a:off x="7634885" y="2700264"/>
            <a:ext cx="5143855" cy="693420"/>
          </a:xfrm>
          <a:prstGeom prst="rect">
            <a:avLst/>
          </a:prstGeom>
          <a:noFill/>
          <a:ln/>
        </p:spPr>
        <p:txBody>
          <a:bodyPr wrap="square" lIns="0" tIns="0" rIns="0" bIns="0" rtlCol="0" anchor="t"/>
          <a:lstStyle/>
          <a:p>
            <a:pPr marL="0" marR="0" lvl="0" indent="0" algn="l" defTabSz="914400" rtl="0" eaLnBrk="0" fontAlgn="base" latinLnBrk="0" hangingPunct="0">
              <a:lnSpc>
                <a:spcPct val="100000"/>
              </a:lnSpc>
              <a:spcBef>
                <a:spcPct val="0"/>
              </a:spcBef>
              <a:spcAft>
                <a:spcPct val="0"/>
              </a:spcAft>
              <a:buClrTx/>
              <a:buSzTx/>
              <a:buFontTx/>
              <a:buNone/>
              <a:tabLst/>
            </a:pPr>
            <a:r>
              <a:rPr lang="en-GB" sz="1700" dirty="0">
                <a:solidFill>
                  <a:srgbClr val="3B3535"/>
                </a:solidFill>
                <a:latin typeface="Sora Light" pitchFamily="34" charset="0"/>
                <a:cs typeface="Sora Light" pitchFamily="34" charset="-120"/>
              </a:rPr>
              <a:t>Use embeddings to track changes, reveal trends, and identify key works.</a:t>
            </a:r>
            <a:endParaRPr lang="en-IL" altLang="en-IL" sz="1700" dirty="0">
              <a:solidFill>
                <a:srgbClr val="3B3535"/>
              </a:solidFill>
              <a:latin typeface="Sora Light" pitchFamily="34" charset="0"/>
              <a:cs typeface="Sora Light" pitchFamily="34" charset="-120"/>
            </a:endParaRPr>
          </a:p>
        </p:txBody>
      </p:sp>
      <p:sp>
        <p:nvSpPr>
          <p:cNvPr id="11" name="Text 3">
            <a:extLst>
              <a:ext uri="{FF2B5EF4-FFF2-40B4-BE49-F238E27FC236}">
                <a16:creationId xmlns:a16="http://schemas.microsoft.com/office/drawing/2014/main" id="{89A68CC7-0D64-797D-C109-45E7D90C6A6B}"/>
              </a:ext>
            </a:extLst>
          </p:cNvPr>
          <p:cNvSpPr/>
          <p:nvPr/>
        </p:nvSpPr>
        <p:spPr>
          <a:xfrm>
            <a:off x="7634885" y="3935181"/>
            <a:ext cx="4018359" cy="356235"/>
          </a:xfrm>
          <a:prstGeom prst="rect">
            <a:avLst/>
          </a:prstGeom>
          <a:noFill/>
          <a:ln/>
        </p:spPr>
        <p:txBody>
          <a:bodyPr wrap="none" lIns="0" tIns="0" rIns="0" bIns="0" rtlCol="0" anchor="t"/>
          <a:lstStyle/>
          <a:p>
            <a:pPr>
              <a:lnSpc>
                <a:spcPts val="2800"/>
              </a:lnSpc>
            </a:pPr>
            <a:r>
              <a:rPr lang="en-US" sz="2200" dirty="0">
                <a:solidFill>
                  <a:srgbClr val="587CB8"/>
                </a:solidFill>
                <a:latin typeface="Alexandria Semi Bold" pitchFamily="34" charset="0"/>
                <a:cs typeface="Alexandria Semi Bold" pitchFamily="34" charset="-120"/>
              </a:rPr>
              <a:t>Dynamic Citation Analysis</a:t>
            </a:r>
          </a:p>
        </p:txBody>
      </p:sp>
      <p:sp>
        <p:nvSpPr>
          <p:cNvPr id="12" name="Text 4">
            <a:extLst>
              <a:ext uri="{FF2B5EF4-FFF2-40B4-BE49-F238E27FC236}">
                <a16:creationId xmlns:a16="http://schemas.microsoft.com/office/drawing/2014/main" id="{F8846746-CDAC-E21D-A3CA-242F88B1846A}"/>
              </a:ext>
            </a:extLst>
          </p:cNvPr>
          <p:cNvSpPr/>
          <p:nvPr/>
        </p:nvSpPr>
        <p:spPr>
          <a:xfrm>
            <a:off x="7634885" y="4507990"/>
            <a:ext cx="4884775" cy="693420"/>
          </a:xfrm>
          <a:prstGeom prst="rect">
            <a:avLst/>
          </a:prstGeom>
          <a:noFill/>
          <a:ln/>
        </p:spPr>
        <p:txBody>
          <a:bodyPr wrap="square" lIns="0" tIns="0" rIns="0" bIns="0" rtlCol="0" anchor="t"/>
          <a:lstStyle/>
          <a:p>
            <a:pPr>
              <a:lnSpc>
                <a:spcPts val="2700"/>
              </a:lnSpc>
            </a:pPr>
            <a:r>
              <a:rPr lang="en-GB" sz="1700" dirty="0">
                <a:solidFill>
                  <a:srgbClr val="3B3535"/>
                </a:solidFill>
                <a:latin typeface="Sora Light" pitchFamily="34" charset="0"/>
                <a:cs typeface="Sora Light" pitchFamily="34" charset="-120"/>
              </a:rPr>
              <a:t>Classify citation articles through embedding analysis.</a:t>
            </a:r>
            <a:endParaRPr lang="en-US" sz="1700" dirty="0">
              <a:solidFill>
                <a:srgbClr val="3B3535"/>
              </a:solidFill>
              <a:latin typeface="Sora Light" pitchFamily="34" charset="0"/>
              <a:cs typeface="Sora Light" pitchFamily="34" charset="-120"/>
            </a:endParaRPr>
          </a:p>
        </p:txBody>
      </p:sp>
      <p:pic>
        <p:nvPicPr>
          <p:cNvPr id="15" name="Image 0">
            <a:extLst>
              <a:ext uri="{FF2B5EF4-FFF2-40B4-BE49-F238E27FC236}">
                <a16:creationId xmlns:a16="http://schemas.microsoft.com/office/drawing/2014/main" id="{FFC0CB95-722E-C0DB-5659-8B9E08186755}"/>
              </a:ext>
            </a:extLst>
          </p:cNvPr>
          <p:cNvPicPr>
            <a:picLocks noChangeAspect="1"/>
          </p:cNvPicPr>
          <p:nvPr/>
        </p:nvPicPr>
        <p:blipFill>
          <a:blip r:embed="rId3"/>
          <a:stretch>
            <a:fillRect/>
          </a:stretch>
        </p:blipFill>
        <p:spPr>
          <a:xfrm>
            <a:off x="1186" y="6164494"/>
            <a:ext cx="14630400" cy="2065106"/>
          </a:xfrm>
          <a:prstGeom prst="rect">
            <a:avLst/>
          </a:prstGeom>
        </p:spPr>
      </p:pic>
    </p:spTree>
    <p:extLst>
      <p:ext uri="{BB962C8B-B14F-4D97-AF65-F5344CB8AC3E}">
        <p14:creationId xmlns:p14="http://schemas.microsoft.com/office/powerpoint/2010/main" val="3785190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0">
            <a:extLst>
              <a:ext uri="{FF2B5EF4-FFF2-40B4-BE49-F238E27FC236}">
                <a16:creationId xmlns:a16="http://schemas.microsoft.com/office/drawing/2014/main" id="{7BFDD066-4889-8012-3B5F-3A1325C9AEFC}"/>
              </a:ext>
            </a:extLst>
          </p:cNvPr>
          <p:cNvSpPr/>
          <p:nvPr/>
        </p:nvSpPr>
        <p:spPr>
          <a:xfrm>
            <a:off x="1654986" y="876203"/>
            <a:ext cx="10298430" cy="712708"/>
          </a:xfrm>
          <a:prstGeom prst="rect">
            <a:avLst/>
          </a:prstGeom>
          <a:noFill/>
          <a:ln/>
        </p:spPr>
        <p:txBody>
          <a:bodyPr wrap="none" lIns="0" tIns="0" rIns="0" bIns="0" rtlCol="0" anchor="ctr"/>
          <a:lstStyle/>
          <a:p>
            <a:pPr marL="0" indent="0" algn="ctr">
              <a:lnSpc>
                <a:spcPts val="5600"/>
              </a:lnSpc>
              <a:buNone/>
            </a:pPr>
            <a:r>
              <a:rPr lang="en-US" sz="4450" dirty="0">
                <a:solidFill>
                  <a:srgbClr val="597DB9"/>
                </a:solidFill>
                <a:latin typeface="Alexandria Semi Bold" pitchFamily="34" charset="0"/>
                <a:cs typeface="Alexandria Semi Bold" pitchFamily="34" charset="-120"/>
              </a:rPr>
              <a:t>Citation Dynamic Network Specificities </a:t>
            </a:r>
          </a:p>
        </p:txBody>
      </p:sp>
      <p:sp>
        <p:nvSpPr>
          <p:cNvPr id="39" name="Shape 1">
            <a:extLst>
              <a:ext uri="{FF2B5EF4-FFF2-40B4-BE49-F238E27FC236}">
                <a16:creationId xmlns:a16="http://schemas.microsoft.com/office/drawing/2014/main" id="{575CA0D8-E30A-0FA9-34DB-2A99FBC828FF}"/>
              </a:ext>
            </a:extLst>
          </p:cNvPr>
          <p:cNvSpPr/>
          <p:nvPr/>
        </p:nvSpPr>
        <p:spPr>
          <a:xfrm>
            <a:off x="1631611" y="2722100"/>
            <a:ext cx="379095" cy="379095"/>
          </a:xfrm>
          <a:prstGeom prst="roundRect">
            <a:avLst>
              <a:gd name="adj" fmla="val 24004"/>
            </a:avLst>
          </a:prstGeom>
          <a:solidFill>
            <a:srgbClr val="D5DCF6"/>
          </a:solidFill>
          <a:ln w="7620">
            <a:solidFill>
              <a:srgbClr val="BBC2DC"/>
            </a:solidFill>
            <a:prstDash val="solid"/>
          </a:ln>
        </p:spPr>
        <p:txBody>
          <a:bodyPr/>
          <a:lstStyle/>
          <a:p>
            <a:endParaRPr lang="en-IL"/>
          </a:p>
        </p:txBody>
      </p:sp>
      <p:sp>
        <p:nvSpPr>
          <p:cNvPr id="40" name="Text 2">
            <a:extLst>
              <a:ext uri="{FF2B5EF4-FFF2-40B4-BE49-F238E27FC236}">
                <a16:creationId xmlns:a16="http://schemas.microsoft.com/office/drawing/2014/main" id="{5E035791-B877-A756-7C85-4C98CF6E7FD2}"/>
              </a:ext>
            </a:extLst>
          </p:cNvPr>
          <p:cNvSpPr/>
          <p:nvPr/>
        </p:nvSpPr>
        <p:spPr>
          <a:xfrm>
            <a:off x="2227281" y="2722100"/>
            <a:ext cx="2850713" cy="356235"/>
          </a:xfrm>
          <a:prstGeom prst="rect">
            <a:avLst/>
          </a:prstGeom>
          <a:noFill/>
          <a:ln/>
        </p:spPr>
        <p:txBody>
          <a:bodyPr wrap="none" lIns="0" tIns="0" rIns="0" bIns="0" rtlCol="0" anchor="t"/>
          <a:lstStyle/>
          <a:p>
            <a:pPr>
              <a:lnSpc>
                <a:spcPts val="2800"/>
              </a:lnSpc>
            </a:pPr>
            <a:r>
              <a:rPr lang="en-US" sz="2200" dirty="0">
                <a:solidFill>
                  <a:srgbClr val="587CB8"/>
                </a:solidFill>
                <a:latin typeface="Alexandria Semi Bold" pitchFamily="34" charset="0"/>
                <a:cs typeface="Alexandria Semi Bold" pitchFamily="34" charset="-120"/>
              </a:rPr>
              <a:t>Irreversibility of Edges</a:t>
            </a:r>
          </a:p>
        </p:txBody>
      </p:sp>
      <p:sp>
        <p:nvSpPr>
          <p:cNvPr id="41" name="Text 3">
            <a:extLst>
              <a:ext uri="{FF2B5EF4-FFF2-40B4-BE49-F238E27FC236}">
                <a16:creationId xmlns:a16="http://schemas.microsoft.com/office/drawing/2014/main" id="{0A65F036-1041-53B8-D77E-A4A04CD28841}"/>
              </a:ext>
            </a:extLst>
          </p:cNvPr>
          <p:cNvSpPr/>
          <p:nvPr/>
        </p:nvSpPr>
        <p:spPr>
          <a:xfrm>
            <a:off x="2227281" y="3208232"/>
            <a:ext cx="3631168" cy="1040130"/>
          </a:xfrm>
          <a:prstGeom prst="rect">
            <a:avLst/>
          </a:prstGeom>
          <a:noFill/>
          <a:ln/>
        </p:spPr>
        <p:txBody>
          <a:bodyPr wrap="square" lIns="0" tIns="0" rIns="0" bIns="0" rtlCol="0" anchor="t"/>
          <a:lstStyle/>
          <a:p>
            <a:pPr marL="0" indent="0">
              <a:lnSpc>
                <a:spcPts val="2700"/>
              </a:lnSpc>
              <a:buNone/>
            </a:pPr>
            <a:r>
              <a:rPr lang="en-GB" sz="1700" dirty="0">
                <a:solidFill>
                  <a:srgbClr val="3B3535"/>
                </a:solidFill>
                <a:latin typeface="Sora Light" pitchFamily="34" charset="0"/>
                <a:cs typeface="Sora Light" pitchFamily="34" charset="-120"/>
              </a:rPr>
              <a:t>Citations are permanent and unidirectional, highlighting the enduring impact of foundational works.</a:t>
            </a:r>
            <a:endParaRPr lang="en-US" sz="1700" dirty="0">
              <a:solidFill>
                <a:srgbClr val="3B3535"/>
              </a:solidFill>
              <a:latin typeface="Sora Light" pitchFamily="34" charset="0"/>
              <a:cs typeface="Sora Light" pitchFamily="34" charset="-120"/>
            </a:endParaRPr>
          </a:p>
        </p:txBody>
      </p:sp>
      <p:sp>
        <p:nvSpPr>
          <p:cNvPr id="42" name="Shape 4">
            <a:extLst>
              <a:ext uri="{FF2B5EF4-FFF2-40B4-BE49-F238E27FC236}">
                <a16:creationId xmlns:a16="http://schemas.microsoft.com/office/drawing/2014/main" id="{2D1D5ACE-9469-4796-41B4-8FFE7007E120}"/>
              </a:ext>
            </a:extLst>
          </p:cNvPr>
          <p:cNvSpPr/>
          <p:nvPr/>
        </p:nvSpPr>
        <p:spPr>
          <a:xfrm>
            <a:off x="8702853" y="2722100"/>
            <a:ext cx="379095" cy="379095"/>
          </a:xfrm>
          <a:prstGeom prst="roundRect">
            <a:avLst>
              <a:gd name="adj" fmla="val 24004"/>
            </a:avLst>
          </a:prstGeom>
          <a:solidFill>
            <a:srgbClr val="D5DCF6"/>
          </a:solidFill>
          <a:ln w="7620">
            <a:solidFill>
              <a:srgbClr val="BBC2DC"/>
            </a:solidFill>
            <a:prstDash val="solid"/>
          </a:ln>
        </p:spPr>
        <p:txBody>
          <a:bodyPr/>
          <a:lstStyle/>
          <a:p>
            <a:endParaRPr lang="en-IL"/>
          </a:p>
        </p:txBody>
      </p:sp>
      <p:sp>
        <p:nvSpPr>
          <p:cNvPr id="43" name="Text 5">
            <a:extLst>
              <a:ext uri="{FF2B5EF4-FFF2-40B4-BE49-F238E27FC236}">
                <a16:creationId xmlns:a16="http://schemas.microsoft.com/office/drawing/2014/main" id="{AEDE3FD8-3E88-6E5B-6F2E-8ADB182B6F36}"/>
              </a:ext>
            </a:extLst>
          </p:cNvPr>
          <p:cNvSpPr/>
          <p:nvPr/>
        </p:nvSpPr>
        <p:spPr>
          <a:xfrm>
            <a:off x="9298522" y="2722100"/>
            <a:ext cx="3189327" cy="356235"/>
          </a:xfrm>
          <a:prstGeom prst="rect">
            <a:avLst/>
          </a:prstGeom>
          <a:noFill/>
          <a:ln/>
        </p:spPr>
        <p:txBody>
          <a:bodyPr wrap="none" lIns="0" tIns="0" rIns="0" bIns="0" rtlCol="0" anchor="t"/>
          <a:lstStyle/>
          <a:p>
            <a:pPr indent="0">
              <a:lnSpc>
                <a:spcPts val="2800"/>
              </a:lnSpc>
              <a:buNone/>
            </a:pPr>
            <a:r>
              <a:rPr lang="en-US" sz="2200" dirty="0">
                <a:solidFill>
                  <a:srgbClr val="587CB8"/>
                </a:solidFill>
                <a:latin typeface="Alexandria Semi Bold" pitchFamily="34" charset="0"/>
                <a:cs typeface="Alexandria Semi Bold" pitchFamily="34" charset="-120"/>
              </a:rPr>
              <a:t>Node Longevity</a:t>
            </a:r>
          </a:p>
        </p:txBody>
      </p:sp>
      <p:sp>
        <p:nvSpPr>
          <p:cNvPr id="44" name="Text 6">
            <a:extLst>
              <a:ext uri="{FF2B5EF4-FFF2-40B4-BE49-F238E27FC236}">
                <a16:creationId xmlns:a16="http://schemas.microsoft.com/office/drawing/2014/main" id="{32F86ED3-BF9B-7735-6FA3-001DD29DC9E5}"/>
              </a:ext>
            </a:extLst>
          </p:cNvPr>
          <p:cNvSpPr/>
          <p:nvPr/>
        </p:nvSpPr>
        <p:spPr>
          <a:xfrm>
            <a:off x="9298522" y="3208232"/>
            <a:ext cx="3631168" cy="1386840"/>
          </a:xfrm>
          <a:prstGeom prst="rect">
            <a:avLst/>
          </a:prstGeom>
          <a:noFill/>
          <a:ln/>
        </p:spPr>
        <p:txBody>
          <a:bodyPr wrap="square" lIns="0" tIns="0" rIns="0" bIns="0" rtlCol="0" anchor="t"/>
          <a:lstStyle/>
          <a:p>
            <a:pPr marL="0" indent="0">
              <a:lnSpc>
                <a:spcPts val="2700"/>
              </a:lnSpc>
              <a:buNone/>
            </a:pPr>
            <a:r>
              <a:rPr lang="en-GB" sz="1700" dirty="0">
                <a:solidFill>
                  <a:srgbClr val="3B3535"/>
                </a:solidFill>
                <a:latin typeface="Sora Light" pitchFamily="34" charset="0"/>
                <a:cs typeface="Sora Light" pitchFamily="34" charset="-120"/>
              </a:rPr>
              <a:t>Articles remain relevant for years, anchoring the evolving research landscape.</a:t>
            </a:r>
            <a:endParaRPr lang="en-US" sz="1700" dirty="0">
              <a:solidFill>
                <a:srgbClr val="3B3535"/>
              </a:solidFill>
              <a:latin typeface="Sora Light" pitchFamily="34" charset="0"/>
              <a:cs typeface="Sora Light" pitchFamily="34" charset="-120"/>
            </a:endParaRPr>
          </a:p>
        </p:txBody>
      </p:sp>
      <p:sp>
        <p:nvSpPr>
          <p:cNvPr id="45" name="Shape 7">
            <a:extLst>
              <a:ext uri="{FF2B5EF4-FFF2-40B4-BE49-F238E27FC236}">
                <a16:creationId xmlns:a16="http://schemas.microsoft.com/office/drawing/2014/main" id="{3FB8C8FE-0177-AFC4-FF43-AAB50808BBF2}"/>
              </a:ext>
            </a:extLst>
          </p:cNvPr>
          <p:cNvSpPr/>
          <p:nvPr/>
        </p:nvSpPr>
        <p:spPr>
          <a:xfrm>
            <a:off x="8702852" y="5102517"/>
            <a:ext cx="379095" cy="379095"/>
          </a:xfrm>
          <a:prstGeom prst="roundRect">
            <a:avLst>
              <a:gd name="adj" fmla="val 24004"/>
            </a:avLst>
          </a:prstGeom>
          <a:solidFill>
            <a:srgbClr val="D5DCF6"/>
          </a:solidFill>
          <a:ln w="7620">
            <a:solidFill>
              <a:srgbClr val="BBC2DC"/>
            </a:solidFill>
            <a:prstDash val="solid"/>
          </a:ln>
        </p:spPr>
        <p:txBody>
          <a:bodyPr/>
          <a:lstStyle/>
          <a:p>
            <a:endParaRPr lang="en-IL"/>
          </a:p>
        </p:txBody>
      </p:sp>
      <p:sp>
        <p:nvSpPr>
          <p:cNvPr id="46" name="Text 8">
            <a:extLst>
              <a:ext uri="{FF2B5EF4-FFF2-40B4-BE49-F238E27FC236}">
                <a16:creationId xmlns:a16="http://schemas.microsoft.com/office/drawing/2014/main" id="{B1BE57D2-C1F2-0714-A5AE-E63E7B81774C}"/>
              </a:ext>
            </a:extLst>
          </p:cNvPr>
          <p:cNvSpPr/>
          <p:nvPr/>
        </p:nvSpPr>
        <p:spPr>
          <a:xfrm>
            <a:off x="9298522" y="5102517"/>
            <a:ext cx="2850713" cy="356235"/>
          </a:xfrm>
          <a:prstGeom prst="rect">
            <a:avLst/>
          </a:prstGeom>
          <a:noFill/>
          <a:ln/>
        </p:spPr>
        <p:txBody>
          <a:bodyPr wrap="none" lIns="0" tIns="0" rIns="0" bIns="0" rtlCol="0" anchor="t"/>
          <a:lstStyle/>
          <a:p>
            <a:pPr>
              <a:lnSpc>
                <a:spcPts val="2800"/>
              </a:lnSpc>
            </a:pPr>
            <a:r>
              <a:rPr lang="en-US" sz="2200" dirty="0">
                <a:solidFill>
                  <a:srgbClr val="587CB8"/>
                </a:solidFill>
                <a:latin typeface="Alexandria Semi Bold" pitchFamily="34" charset="0"/>
                <a:cs typeface="Alexandria Semi Bold" pitchFamily="34" charset="-120"/>
              </a:rPr>
              <a:t>Citation Burstiness</a:t>
            </a:r>
          </a:p>
        </p:txBody>
      </p:sp>
      <p:sp>
        <p:nvSpPr>
          <p:cNvPr id="47" name="Text 9">
            <a:extLst>
              <a:ext uri="{FF2B5EF4-FFF2-40B4-BE49-F238E27FC236}">
                <a16:creationId xmlns:a16="http://schemas.microsoft.com/office/drawing/2014/main" id="{427B6650-8432-5AC0-EE01-A3949C2E93C9}"/>
              </a:ext>
            </a:extLst>
          </p:cNvPr>
          <p:cNvSpPr/>
          <p:nvPr/>
        </p:nvSpPr>
        <p:spPr>
          <a:xfrm>
            <a:off x="9298522" y="5588649"/>
            <a:ext cx="3631168" cy="1040130"/>
          </a:xfrm>
          <a:prstGeom prst="rect">
            <a:avLst/>
          </a:prstGeom>
          <a:noFill/>
          <a:ln/>
        </p:spPr>
        <p:txBody>
          <a:bodyPr wrap="square" lIns="0" tIns="0" rIns="0" bIns="0" rtlCol="0" anchor="t"/>
          <a:lstStyle/>
          <a:p>
            <a:pPr marL="0" indent="0">
              <a:lnSpc>
                <a:spcPts val="2700"/>
              </a:lnSpc>
              <a:buNone/>
            </a:pPr>
            <a:r>
              <a:rPr lang="en-GB" sz="1700" dirty="0">
                <a:solidFill>
                  <a:srgbClr val="3B3535"/>
                </a:solidFill>
                <a:latin typeface="Sora Light" pitchFamily="34" charset="0"/>
                <a:cs typeface="Sora Light" pitchFamily="34" charset="-120"/>
              </a:rPr>
              <a:t>Citations surge with trends, paradigm shifts, or discoveries, highlighting research focus shifts.</a:t>
            </a:r>
            <a:endParaRPr lang="en-US" sz="1700" dirty="0">
              <a:solidFill>
                <a:srgbClr val="3B3535"/>
              </a:solidFill>
              <a:latin typeface="Sora Light" pitchFamily="34" charset="0"/>
              <a:cs typeface="Sora Light" pitchFamily="34" charset="-120"/>
            </a:endParaRPr>
          </a:p>
        </p:txBody>
      </p:sp>
      <p:sp>
        <p:nvSpPr>
          <p:cNvPr id="48" name="Shape 1">
            <a:extLst>
              <a:ext uri="{FF2B5EF4-FFF2-40B4-BE49-F238E27FC236}">
                <a16:creationId xmlns:a16="http://schemas.microsoft.com/office/drawing/2014/main" id="{22840C41-C0B2-FEB7-C314-BB3C37A95551}"/>
              </a:ext>
            </a:extLst>
          </p:cNvPr>
          <p:cNvSpPr/>
          <p:nvPr/>
        </p:nvSpPr>
        <p:spPr>
          <a:xfrm>
            <a:off x="1631611" y="5102517"/>
            <a:ext cx="379095" cy="379095"/>
          </a:xfrm>
          <a:prstGeom prst="roundRect">
            <a:avLst>
              <a:gd name="adj" fmla="val 24004"/>
            </a:avLst>
          </a:prstGeom>
          <a:solidFill>
            <a:srgbClr val="D5DCF6"/>
          </a:solidFill>
          <a:ln w="7620">
            <a:solidFill>
              <a:srgbClr val="BBC2DC"/>
            </a:solidFill>
            <a:prstDash val="solid"/>
          </a:ln>
        </p:spPr>
        <p:txBody>
          <a:bodyPr/>
          <a:lstStyle/>
          <a:p>
            <a:endParaRPr lang="en-IL"/>
          </a:p>
        </p:txBody>
      </p:sp>
      <p:sp>
        <p:nvSpPr>
          <p:cNvPr id="49" name="Text 2">
            <a:extLst>
              <a:ext uri="{FF2B5EF4-FFF2-40B4-BE49-F238E27FC236}">
                <a16:creationId xmlns:a16="http://schemas.microsoft.com/office/drawing/2014/main" id="{D558CDC1-DC53-ED0A-2700-22A6DDD03FC1}"/>
              </a:ext>
            </a:extLst>
          </p:cNvPr>
          <p:cNvSpPr/>
          <p:nvPr/>
        </p:nvSpPr>
        <p:spPr>
          <a:xfrm>
            <a:off x="2227281" y="5102517"/>
            <a:ext cx="2850713" cy="356235"/>
          </a:xfrm>
          <a:prstGeom prst="rect">
            <a:avLst/>
          </a:prstGeom>
          <a:noFill/>
          <a:ln/>
        </p:spPr>
        <p:txBody>
          <a:bodyPr wrap="none" lIns="0" tIns="0" rIns="0" bIns="0" rtlCol="0" anchor="t"/>
          <a:lstStyle/>
          <a:p>
            <a:pPr>
              <a:lnSpc>
                <a:spcPts val="2800"/>
              </a:lnSpc>
            </a:pPr>
            <a:r>
              <a:rPr lang="en-US" sz="2200" dirty="0">
                <a:solidFill>
                  <a:srgbClr val="587CB8"/>
                </a:solidFill>
                <a:latin typeface="Alexandria Semi Bold" pitchFamily="34" charset="0"/>
                <a:cs typeface="Alexandria Semi Bold" pitchFamily="34" charset="-120"/>
              </a:rPr>
              <a:t>Hierarchical Structure of Influence</a:t>
            </a:r>
          </a:p>
        </p:txBody>
      </p:sp>
      <p:sp>
        <p:nvSpPr>
          <p:cNvPr id="50" name="Text 3">
            <a:extLst>
              <a:ext uri="{FF2B5EF4-FFF2-40B4-BE49-F238E27FC236}">
                <a16:creationId xmlns:a16="http://schemas.microsoft.com/office/drawing/2014/main" id="{DB584EF7-4157-E6F1-6689-FC7F527F75E9}"/>
              </a:ext>
            </a:extLst>
          </p:cNvPr>
          <p:cNvSpPr/>
          <p:nvPr/>
        </p:nvSpPr>
        <p:spPr>
          <a:xfrm>
            <a:off x="2227280" y="5588649"/>
            <a:ext cx="4576921" cy="1040130"/>
          </a:xfrm>
          <a:prstGeom prst="rect">
            <a:avLst/>
          </a:prstGeom>
          <a:noFill/>
          <a:ln/>
        </p:spPr>
        <p:txBody>
          <a:bodyPr wrap="square" lIns="0" tIns="0" rIns="0" bIns="0" rtlCol="0" anchor="t"/>
          <a:lstStyle/>
          <a:p>
            <a:pPr marL="0" indent="0">
              <a:lnSpc>
                <a:spcPct val="150000"/>
              </a:lnSpc>
              <a:buNone/>
            </a:pPr>
            <a:r>
              <a:rPr lang="en-GB" sz="1700" dirty="0">
                <a:solidFill>
                  <a:srgbClr val="3B3535"/>
                </a:solidFill>
                <a:latin typeface="Sora Light" pitchFamily="34" charset="0"/>
                <a:cs typeface="Sora Light" pitchFamily="34" charset="-120"/>
              </a:rPr>
              <a:t>Citation networks flow hierarchically, with older works as "roots" and newer works building on them.</a:t>
            </a:r>
            <a:endParaRPr lang="en-US" sz="1700" dirty="0">
              <a:solidFill>
                <a:srgbClr val="3B3535"/>
              </a:solidFill>
              <a:latin typeface="Sora Light" pitchFamily="34" charset="0"/>
              <a:cs typeface="Sora Light" pitchFamily="34" charset="-120"/>
            </a:endParaRPr>
          </a:p>
        </p:txBody>
      </p:sp>
    </p:spTree>
    <p:extLst>
      <p:ext uri="{BB962C8B-B14F-4D97-AF65-F5344CB8AC3E}">
        <p14:creationId xmlns:p14="http://schemas.microsoft.com/office/powerpoint/2010/main" val="3117297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811A5-8E31-CEB0-6D22-1F5B69FF1A9F}"/>
            </a:ext>
          </a:extLst>
        </p:cNvPr>
        <p:cNvGrpSpPr/>
        <p:nvPr/>
      </p:nvGrpSpPr>
      <p:grpSpPr>
        <a:xfrm>
          <a:off x="0" y="0"/>
          <a:ext cx="0" cy="0"/>
          <a:chOff x="0" y="0"/>
          <a:chExt cx="0" cy="0"/>
        </a:xfrm>
      </p:grpSpPr>
      <p:pic>
        <p:nvPicPr>
          <p:cNvPr id="3" name="Picture 2" descr="A white circles and lines connected to each other&#10;&#10;Description automatically generated">
            <a:extLst>
              <a:ext uri="{FF2B5EF4-FFF2-40B4-BE49-F238E27FC236}">
                <a16:creationId xmlns:a16="http://schemas.microsoft.com/office/drawing/2014/main" id="{3D481885-38BF-EE10-AD10-74DAD43ADDD2}"/>
              </a:ext>
            </a:extLst>
          </p:cNvPr>
          <p:cNvPicPr>
            <a:picLocks noChangeAspect="1"/>
          </p:cNvPicPr>
          <p:nvPr/>
        </p:nvPicPr>
        <p:blipFill>
          <a:blip r:embed="rId3"/>
          <a:stretch>
            <a:fillRect/>
          </a:stretch>
        </p:blipFill>
        <p:spPr>
          <a:xfrm>
            <a:off x="1052530" y="709559"/>
            <a:ext cx="12766212" cy="7180994"/>
          </a:xfrm>
          <a:prstGeom prst="rect">
            <a:avLst/>
          </a:prstGeom>
        </p:spPr>
      </p:pic>
    </p:spTree>
    <p:extLst>
      <p:ext uri="{BB962C8B-B14F-4D97-AF65-F5344CB8AC3E}">
        <p14:creationId xmlns:p14="http://schemas.microsoft.com/office/powerpoint/2010/main" val="332413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3870B-C488-E49F-37EF-D245B159B8F0}"/>
            </a:ext>
          </a:extLst>
        </p:cNvPr>
        <p:cNvGrpSpPr/>
        <p:nvPr/>
      </p:nvGrpSpPr>
      <p:grpSpPr>
        <a:xfrm>
          <a:off x="0" y="0"/>
          <a:ext cx="0" cy="0"/>
          <a:chOff x="0" y="0"/>
          <a:chExt cx="0" cy="0"/>
        </a:xfrm>
      </p:grpSpPr>
      <p:sp>
        <p:nvSpPr>
          <p:cNvPr id="3" name="Shape 1">
            <a:extLst>
              <a:ext uri="{FF2B5EF4-FFF2-40B4-BE49-F238E27FC236}">
                <a16:creationId xmlns:a16="http://schemas.microsoft.com/office/drawing/2014/main" id="{D9FBD2A8-EA3D-6C5B-4CBE-B26AD0DB3A02}"/>
              </a:ext>
            </a:extLst>
          </p:cNvPr>
          <p:cNvSpPr/>
          <p:nvPr/>
        </p:nvSpPr>
        <p:spPr>
          <a:xfrm>
            <a:off x="7307579" y="2069880"/>
            <a:ext cx="45719" cy="4932760"/>
          </a:xfrm>
          <a:prstGeom prst="roundRect">
            <a:avLst>
              <a:gd name="adj" fmla="val 410222"/>
            </a:avLst>
          </a:prstGeom>
          <a:solidFill>
            <a:srgbClr val="BBC2DC"/>
          </a:solidFill>
          <a:ln/>
        </p:spPr>
        <p:txBody>
          <a:bodyPr/>
          <a:lstStyle/>
          <a:p>
            <a:endParaRPr lang="en-IL"/>
          </a:p>
        </p:txBody>
      </p:sp>
      <p:sp>
        <p:nvSpPr>
          <p:cNvPr id="4" name="Shape 2">
            <a:extLst>
              <a:ext uri="{FF2B5EF4-FFF2-40B4-BE49-F238E27FC236}">
                <a16:creationId xmlns:a16="http://schemas.microsoft.com/office/drawing/2014/main" id="{1B2B0EFE-CD0B-54E6-439C-BF02E7B2739E}"/>
              </a:ext>
            </a:extLst>
          </p:cNvPr>
          <p:cNvSpPr/>
          <p:nvPr/>
        </p:nvSpPr>
        <p:spPr>
          <a:xfrm>
            <a:off x="6642140" y="2397064"/>
            <a:ext cx="520898" cy="15240"/>
          </a:xfrm>
          <a:prstGeom prst="roundRect">
            <a:avLst>
              <a:gd name="adj" fmla="val 410222"/>
            </a:avLst>
          </a:prstGeom>
          <a:solidFill>
            <a:srgbClr val="BBC2DC"/>
          </a:solidFill>
          <a:ln/>
        </p:spPr>
        <p:txBody>
          <a:bodyPr/>
          <a:lstStyle/>
          <a:p>
            <a:endParaRPr lang="en-IL"/>
          </a:p>
        </p:txBody>
      </p:sp>
      <p:sp>
        <p:nvSpPr>
          <p:cNvPr id="5" name="Shape 3">
            <a:extLst>
              <a:ext uri="{FF2B5EF4-FFF2-40B4-BE49-F238E27FC236}">
                <a16:creationId xmlns:a16="http://schemas.microsoft.com/office/drawing/2014/main" id="{2A6F3C32-69CC-9964-FF71-98F977D01DE0}"/>
              </a:ext>
            </a:extLst>
          </p:cNvPr>
          <p:cNvSpPr/>
          <p:nvPr/>
        </p:nvSpPr>
        <p:spPr>
          <a:xfrm>
            <a:off x="7147798" y="2237282"/>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6" name="Text 4">
            <a:extLst>
              <a:ext uri="{FF2B5EF4-FFF2-40B4-BE49-F238E27FC236}">
                <a16:creationId xmlns:a16="http://schemas.microsoft.com/office/drawing/2014/main" id="{3E77CEFE-7F61-B3B3-FE32-F1AFC217B3C2}"/>
              </a:ext>
            </a:extLst>
          </p:cNvPr>
          <p:cNvSpPr/>
          <p:nvPr/>
        </p:nvSpPr>
        <p:spPr>
          <a:xfrm>
            <a:off x="7269004" y="2287169"/>
            <a:ext cx="92392"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1</a:t>
            </a:r>
            <a:endParaRPr lang="en-US" sz="1850" dirty="0"/>
          </a:p>
        </p:txBody>
      </p:sp>
      <p:sp>
        <p:nvSpPr>
          <p:cNvPr id="7" name="Text 5">
            <a:extLst>
              <a:ext uri="{FF2B5EF4-FFF2-40B4-BE49-F238E27FC236}">
                <a16:creationId xmlns:a16="http://schemas.microsoft.com/office/drawing/2014/main" id="{14D4C8C4-3A93-D85B-EA24-A4FB1636EBE9}"/>
              </a:ext>
            </a:extLst>
          </p:cNvPr>
          <p:cNvSpPr/>
          <p:nvPr/>
        </p:nvSpPr>
        <p:spPr>
          <a:xfrm>
            <a:off x="4538067" y="2218708"/>
            <a:ext cx="1958459"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Introduction</a:t>
            </a:r>
            <a:endParaRPr lang="en-US" sz="1500" dirty="0"/>
          </a:p>
        </p:txBody>
      </p:sp>
      <p:sp>
        <p:nvSpPr>
          <p:cNvPr id="8" name="Shape 6">
            <a:extLst>
              <a:ext uri="{FF2B5EF4-FFF2-40B4-BE49-F238E27FC236}">
                <a16:creationId xmlns:a16="http://schemas.microsoft.com/office/drawing/2014/main" id="{FB824B62-2335-3C20-BFBF-EAABEC393CC1}"/>
              </a:ext>
            </a:extLst>
          </p:cNvPr>
          <p:cNvSpPr/>
          <p:nvPr/>
        </p:nvSpPr>
        <p:spPr>
          <a:xfrm>
            <a:off x="7467362" y="3141205"/>
            <a:ext cx="520898" cy="15240"/>
          </a:xfrm>
          <a:prstGeom prst="roundRect">
            <a:avLst>
              <a:gd name="adj" fmla="val 410222"/>
            </a:avLst>
          </a:prstGeom>
          <a:solidFill>
            <a:srgbClr val="BBC2DC"/>
          </a:solidFill>
          <a:ln/>
        </p:spPr>
        <p:txBody>
          <a:bodyPr/>
          <a:lstStyle/>
          <a:p>
            <a:endParaRPr lang="en-IL"/>
          </a:p>
        </p:txBody>
      </p:sp>
      <p:sp>
        <p:nvSpPr>
          <p:cNvPr id="9" name="Shape 7">
            <a:extLst>
              <a:ext uri="{FF2B5EF4-FFF2-40B4-BE49-F238E27FC236}">
                <a16:creationId xmlns:a16="http://schemas.microsoft.com/office/drawing/2014/main" id="{BC421080-7209-945B-DB42-F4215345C35C}"/>
              </a:ext>
            </a:extLst>
          </p:cNvPr>
          <p:cNvSpPr/>
          <p:nvPr/>
        </p:nvSpPr>
        <p:spPr>
          <a:xfrm>
            <a:off x="7147798" y="2981423"/>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0" name="Text 8">
            <a:extLst>
              <a:ext uri="{FF2B5EF4-FFF2-40B4-BE49-F238E27FC236}">
                <a16:creationId xmlns:a16="http://schemas.microsoft.com/office/drawing/2014/main" id="{678F7C5A-F352-D8A5-D6F6-0431A60119C3}"/>
              </a:ext>
            </a:extLst>
          </p:cNvPr>
          <p:cNvSpPr/>
          <p:nvPr/>
        </p:nvSpPr>
        <p:spPr>
          <a:xfrm>
            <a:off x="7245072" y="3031310"/>
            <a:ext cx="140256"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2</a:t>
            </a:r>
            <a:endParaRPr lang="en-US" sz="1850" dirty="0"/>
          </a:p>
        </p:txBody>
      </p:sp>
      <p:sp>
        <p:nvSpPr>
          <p:cNvPr id="11" name="Text 9">
            <a:extLst>
              <a:ext uri="{FF2B5EF4-FFF2-40B4-BE49-F238E27FC236}">
                <a16:creationId xmlns:a16="http://schemas.microsoft.com/office/drawing/2014/main" id="{3C76FDFA-B04D-0376-76F3-799B358A90E9}"/>
              </a:ext>
            </a:extLst>
          </p:cNvPr>
          <p:cNvSpPr/>
          <p:nvPr/>
        </p:nvSpPr>
        <p:spPr>
          <a:xfrm>
            <a:off x="8133874" y="2962849"/>
            <a:ext cx="3047524" cy="244793"/>
          </a:xfrm>
          <a:prstGeom prst="rect">
            <a:avLst/>
          </a:prstGeom>
          <a:noFill/>
          <a:ln/>
        </p:spPr>
        <p:txBody>
          <a:bodyPr wrap="none" lIns="0" tIns="0" rIns="0" bIns="0" rtlCol="0" anchor="t"/>
          <a:lstStyle/>
          <a:p>
            <a:pPr marL="0" indent="0" algn="l">
              <a:lnSpc>
                <a:spcPts val="1900"/>
              </a:lnSpc>
              <a:buNone/>
            </a:pPr>
            <a:r>
              <a:rPr lang="en-US" sz="1500" dirty="0">
                <a:solidFill>
                  <a:srgbClr val="FF0000"/>
                </a:solidFill>
                <a:latin typeface="Alexandria Semi Bold" pitchFamily="34" charset="0"/>
                <a:ea typeface="Alexandria Semi Bold" pitchFamily="34" charset="-122"/>
                <a:cs typeface="Alexandria Semi Bold" pitchFamily="34" charset="-120"/>
              </a:rPr>
              <a:t>Motivation</a:t>
            </a:r>
            <a:endParaRPr lang="en-US" sz="1500" dirty="0">
              <a:solidFill>
                <a:srgbClr val="FF0000"/>
              </a:solidFill>
            </a:endParaRPr>
          </a:p>
        </p:txBody>
      </p:sp>
      <p:sp>
        <p:nvSpPr>
          <p:cNvPr id="12" name="Shape 10">
            <a:extLst>
              <a:ext uri="{FF2B5EF4-FFF2-40B4-BE49-F238E27FC236}">
                <a16:creationId xmlns:a16="http://schemas.microsoft.com/office/drawing/2014/main" id="{294A3050-0E04-693F-F6D3-BA611823A19B}"/>
              </a:ext>
            </a:extLst>
          </p:cNvPr>
          <p:cNvSpPr/>
          <p:nvPr/>
        </p:nvSpPr>
        <p:spPr>
          <a:xfrm>
            <a:off x="6642140" y="3810931"/>
            <a:ext cx="520898" cy="15240"/>
          </a:xfrm>
          <a:prstGeom prst="roundRect">
            <a:avLst>
              <a:gd name="adj" fmla="val 410222"/>
            </a:avLst>
          </a:prstGeom>
          <a:solidFill>
            <a:srgbClr val="BBC2DC"/>
          </a:solidFill>
          <a:ln/>
        </p:spPr>
        <p:txBody>
          <a:bodyPr/>
          <a:lstStyle/>
          <a:p>
            <a:endParaRPr lang="en-IL"/>
          </a:p>
        </p:txBody>
      </p:sp>
      <p:sp>
        <p:nvSpPr>
          <p:cNvPr id="13" name="Shape 11">
            <a:extLst>
              <a:ext uri="{FF2B5EF4-FFF2-40B4-BE49-F238E27FC236}">
                <a16:creationId xmlns:a16="http://schemas.microsoft.com/office/drawing/2014/main" id="{12CEEABC-EE6E-A207-824A-60AC9C7D90EC}"/>
              </a:ext>
            </a:extLst>
          </p:cNvPr>
          <p:cNvSpPr/>
          <p:nvPr/>
        </p:nvSpPr>
        <p:spPr>
          <a:xfrm>
            <a:off x="7147798" y="3651149"/>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4" name="Text 12">
            <a:extLst>
              <a:ext uri="{FF2B5EF4-FFF2-40B4-BE49-F238E27FC236}">
                <a16:creationId xmlns:a16="http://schemas.microsoft.com/office/drawing/2014/main" id="{AD5F0FA6-919D-51CC-E88F-C4D53E8D1840}"/>
              </a:ext>
            </a:extLst>
          </p:cNvPr>
          <p:cNvSpPr/>
          <p:nvPr/>
        </p:nvSpPr>
        <p:spPr>
          <a:xfrm>
            <a:off x="7244953" y="3701036"/>
            <a:ext cx="140494"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3</a:t>
            </a:r>
            <a:endParaRPr lang="en-US" sz="1850" dirty="0"/>
          </a:p>
        </p:txBody>
      </p:sp>
      <p:sp>
        <p:nvSpPr>
          <p:cNvPr id="15" name="Text 13">
            <a:extLst>
              <a:ext uri="{FF2B5EF4-FFF2-40B4-BE49-F238E27FC236}">
                <a16:creationId xmlns:a16="http://schemas.microsoft.com/office/drawing/2014/main" id="{47BA5847-A09E-F23A-68E1-2FA0980AD507}"/>
              </a:ext>
            </a:extLst>
          </p:cNvPr>
          <p:cNvSpPr/>
          <p:nvPr/>
        </p:nvSpPr>
        <p:spPr>
          <a:xfrm>
            <a:off x="3708202" y="3632575"/>
            <a:ext cx="2788325"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Research Objectives</a:t>
            </a:r>
            <a:endParaRPr lang="en-US" sz="1500" dirty="0"/>
          </a:p>
        </p:txBody>
      </p:sp>
      <p:sp>
        <p:nvSpPr>
          <p:cNvPr id="16" name="Shape 14">
            <a:extLst>
              <a:ext uri="{FF2B5EF4-FFF2-40B4-BE49-F238E27FC236}">
                <a16:creationId xmlns:a16="http://schemas.microsoft.com/office/drawing/2014/main" id="{0E413C83-6B10-120B-5CE9-00F4A864F8C1}"/>
              </a:ext>
            </a:extLst>
          </p:cNvPr>
          <p:cNvSpPr/>
          <p:nvPr/>
        </p:nvSpPr>
        <p:spPr>
          <a:xfrm>
            <a:off x="7467362" y="4480777"/>
            <a:ext cx="520898" cy="15240"/>
          </a:xfrm>
          <a:prstGeom prst="roundRect">
            <a:avLst>
              <a:gd name="adj" fmla="val 410222"/>
            </a:avLst>
          </a:prstGeom>
          <a:solidFill>
            <a:srgbClr val="BBC2DC"/>
          </a:solidFill>
          <a:ln/>
        </p:spPr>
        <p:txBody>
          <a:bodyPr/>
          <a:lstStyle/>
          <a:p>
            <a:endParaRPr lang="en-IL"/>
          </a:p>
        </p:txBody>
      </p:sp>
      <p:sp>
        <p:nvSpPr>
          <p:cNvPr id="17" name="Shape 15">
            <a:extLst>
              <a:ext uri="{FF2B5EF4-FFF2-40B4-BE49-F238E27FC236}">
                <a16:creationId xmlns:a16="http://schemas.microsoft.com/office/drawing/2014/main" id="{BC020943-A21E-BF36-115C-353824C91F70}"/>
              </a:ext>
            </a:extLst>
          </p:cNvPr>
          <p:cNvSpPr/>
          <p:nvPr/>
        </p:nvSpPr>
        <p:spPr>
          <a:xfrm>
            <a:off x="7147798" y="4320995"/>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8" name="Text 16">
            <a:extLst>
              <a:ext uri="{FF2B5EF4-FFF2-40B4-BE49-F238E27FC236}">
                <a16:creationId xmlns:a16="http://schemas.microsoft.com/office/drawing/2014/main" id="{03611879-0608-0E24-5BA6-B7433EB153D3}"/>
              </a:ext>
            </a:extLst>
          </p:cNvPr>
          <p:cNvSpPr/>
          <p:nvPr/>
        </p:nvSpPr>
        <p:spPr>
          <a:xfrm>
            <a:off x="7244358" y="4370882"/>
            <a:ext cx="141684"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4</a:t>
            </a:r>
            <a:endParaRPr lang="en-US" sz="1850" dirty="0"/>
          </a:p>
        </p:txBody>
      </p:sp>
      <p:sp>
        <p:nvSpPr>
          <p:cNvPr id="19" name="Text 17">
            <a:extLst>
              <a:ext uri="{FF2B5EF4-FFF2-40B4-BE49-F238E27FC236}">
                <a16:creationId xmlns:a16="http://schemas.microsoft.com/office/drawing/2014/main" id="{7EEF1B7A-D30D-7EAF-C0F2-1D38507D544F}"/>
              </a:ext>
            </a:extLst>
          </p:cNvPr>
          <p:cNvSpPr/>
          <p:nvPr/>
        </p:nvSpPr>
        <p:spPr>
          <a:xfrm>
            <a:off x="8133874" y="4302421"/>
            <a:ext cx="2271593" cy="244793"/>
          </a:xfrm>
          <a:prstGeom prst="rect">
            <a:avLst/>
          </a:prstGeom>
          <a:noFill/>
          <a:ln/>
        </p:spPr>
        <p:txBody>
          <a:bodyPr wrap="none" lIns="0" tIns="0" rIns="0" bIns="0" rtlCol="0" anchor="t"/>
          <a:lstStyle/>
          <a:p>
            <a:pPr marL="0" indent="0" algn="l">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Background</a:t>
            </a:r>
            <a:endParaRPr lang="en-US" sz="1500" dirty="0"/>
          </a:p>
        </p:txBody>
      </p:sp>
      <p:sp>
        <p:nvSpPr>
          <p:cNvPr id="20" name="Shape 18">
            <a:extLst>
              <a:ext uri="{FF2B5EF4-FFF2-40B4-BE49-F238E27FC236}">
                <a16:creationId xmlns:a16="http://schemas.microsoft.com/office/drawing/2014/main" id="{DFB65AB1-2860-B973-E177-E2A5A0A6BD06}"/>
              </a:ext>
            </a:extLst>
          </p:cNvPr>
          <p:cNvSpPr/>
          <p:nvPr/>
        </p:nvSpPr>
        <p:spPr>
          <a:xfrm>
            <a:off x="6642140" y="5150622"/>
            <a:ext cx="520898" cy="15240"/>
          </a:xfrm>
          <a:prstGeom prst="roundRect">
            <a:avLst>
              <a:gd name="adj" fmla="val 410222"/>
            </a:avLst>
          </a:prstGeom>
          <a:solidFill>
            <a:srgbClr val="BBC2DC"/>
          </a:solidFill>
          <a:ln/>
        </p:spPr>
        <p:txBody>
          <a:bodyPr/>
          <a:lstStyle/>
          <a:p>
            <a:endParaRPr lang="en-IL"/>
          </a:p>
        </p:txBody>
      </p:sp>
      <p:sp>
        <p:nvSpPr>
          <p:cNvPr id="21" name="Shape 19">
            <a:extLst>
              <a:ext uri="{FF2B5EF4-FFF2-40B4-BE49-F238E27FC236}">
                <a16:creationId xmlns:a16="http://schemas.microsoft.com/office/drawing/2014/main" id="{3EBB38C5-BA9E-CA36-C1BA-6D78568299C3}"/>
              </a:ext>
            </a:extLst>
          </p:cNvPr>
          <p:cNvSpPr/>
          <p:nvPr/>
        </p:nvSpPr>
        <p:spPr>
          <a:xfrm>
            <a:off x="7147798" y="4990840"/>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22" name="Text 20">
            <a:extLst>
              <a:ext uri="{FF2B5EF4-FFF2-40B4-BE49-F238E27FC236}">
                <a16:creationId xmlns:a16="http://schemas.microsoft.com/office/drawing/2014/main" id="{382EA55C-94C1-FEC9-29EC-AA3471D7D970}"/>
              </a:ext>
            </a:extLst>
          </p:cNvPr>
          <p:cNvSpPr/>
          <p:nvPr/>
        </p:nvSpPr>
        <p:spPr>
          <a:xfrm>
            <a:off x="7241977" y="5040728"/>
            <a:ext cx="146447"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5</a:t>
            </a:r>
            <a:endParaRPr lang="en-US" sz="1850" dirty="0"/>
          </a:p>
        </p:txBody>
      </p:sp>
      <p:sp>
        <p:nvSpPr>
          <p:cNvPr id="23" name="Text 21">
            <a:extLst>
              <a:ext uri="{FF2B5EF4-FFF2-40B4-BE49-F238E27FC236}">
                <a16:creationId xmlns:a16="http://schemas.microsoft.com/office/drawing/2014/main" id="{7EA5BBD5-6D28-91E9-BBA0-88CB764E5818}"/>
              </a:ext>
            </a:extLst>
          </p:cNvPr>
          <p:cNvSpPr/>
          <p:nvPr/>
        </p:nvSpPr>
        <p:spPr>
          <a:xfrm>
            <a:off x="3669863" y="4972267"/>
            <a:ext cx="2826663"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Approach</a:t>
            </a:r>
            <a:endParaRPr lang="en-US" sz="1500" dirty="0"/>
          </a:p>
        </p:txBody>
      </p:sp>
      <p:sp>
        <p:nvSpPr>
          <p:cNvPr id="24" name="Shape 22">
            <a:extLst>
              <a:ext uri="{FF2B5EF4-FFF2-40B4-BE49-F238E27FC236}">
                <a16:creationId xmlns:a16="http://schemas.microsoft.com/office/drawing/2014/main" id="{E3647023-825E-3487-83FB-266666D3A938}"/>
              </a:ext>
            </a:extLst>
          </p:cNvPr>
          <p:cNvSpPr/>
          <p:nvPr/>
        </p:nvSpPr>
        <p:spPr>
          <a:xfrm>
            <a:off x="7467362" y="5820468"/>
            <a:ext cx="520898" cy="15240"/>
          </a:xfrm>
          <a:prstGeom prst="roundRect">
            <a:avLst>
              <a:gd name="adj" fmla="val 410222"/>
            </a:avLst>
          </a:prstGeom>
          <a:solidFill>
            <a:srgbClr val="BBC2DC"/>
          </a:solidFill>
          <a:ln/>
        </p:spPr>
        <p:txBody>
          <a:bodyPr/>
          <a:lstStyle/>
          <a:p>
            <a:endParaRPr lang="en-IL"/>
          </a:p>
        </p:txBody>
      </p:sp>
      <p:sp>
        <p:nvSpPr>
          <p:cNvPr id="25" name="Shape 23">
            <a:extLst>
              <a:ext uri="{FF2B5EF4-FFF2-40B4-BE49-F238E27FC236}">
                <a16:creationId xmlns:a16="http://schemas.microsoft.com/office/drawing/2014/main" id="{F8F2CC20-3A71-DD81-2855-F3D4CFB7F88E}"/>
              </a:ext>
            </a:extLst>
          </p:cNvPr>
          <p:cNvSpPr/>
          <p:nvPr/>
        </p:nvSpPr>
        <p:spPr>
          <a:xfrm>
            <a:off x="7147798" y="5660686"/>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26" name="Text 24">
            <a:extLst>
              <a:ext uri="{FF2B5EF4-FFF2-40B4-BE49-F238E27FC236}">
                <a16:creationId xmlns:a16="http://schemas.microsoft.com/office/drawing/2014/main" id="{2E58C16A-FEEE-D5AF-5C85-D2A01CC4117B}"/>
              </a:ext>
            </a:extLst>
          </p:cNvPr>
          <p:cNvSpPr/>
          <p:nvPr/>
        </p:nvSpPr>
        <p:spPr>
          <a:xfrm>
            <a:off x="7240905" y="5710573"/>
            <a:ext cx="148471"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6</a:t>
            </a:r>
            <a:endParaRPr lang="en-US" sz="1850" dirty="0"/>
          </a:p>
        </p:txBody>
      </p:sp>
      <p:sp>
        <p:nvSpPr>
          <p:cNvPr id="27" name="Text 25">
            <a:extLst>
              <a:ext uri="{FF2B5EF4-FFF2-40B4-BE49-F238E27FC236}">
                <a16:creationId xmlns:a16="http://schemas.microsoft.com/office/drawing/2014/main" id="{6D57144E-4403-12B8-35A6-96C9A540E6C6}"/>
              </a:ext>
            </a:extLst>
          </p:cNvPr>
          <p:cNvSpPr/>
          <p:nvPr/>
        </p:nvSpPr>
        <p:spPr>
          <a:xfrm>
            <a:off x="8133874" y="5642112"/>
            <a:ext cx="1958459" cy="244793"/>
          </a:xfrm>
          <a:prstGeom prst="rect">
            <a:avLst/>
          </a:prstGeom>
          <a:noFill/>
          <a:ln/>
        </p:spPr>
        <p:txBody>
          <a:bodyPr wrap="none" lIns="0" tIns="0" rIns="0" bIns="0" rtlCol="0" anchor="t"/>
          <a:lstStyle/>
          <a:p>
            <a:pPr marL="0" indent="0" algn="l">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Model Flowchart</a:t>
            </a:r>
            <a:endParaRPr lang="en-US" sz="1500" dirty="0"/>
          </a:p>
        </p:txBody>
      </p:sp>
      <p:sp>
        <p:nvSpPr>
          <p:cNvPr id="28" name="Text 26">
            <a:extLst>
              <a:ext uri="{FF2B5EF4-FFF2-40B4-BE49-F238E27FC236}">
                <a16:creationId xmlns:a16="http://schemas.microsoft.com/office/drawing/2014/main" id="{77D8DAC8-06DB-F976-FBED-38D50A31017B}"/>
              </a:ext>
            </a:extLst>
          </p:cNvPr>
          <p:cNvSpPr/>
          <p:nvPr/>
        </p:nvSpPr>
        <p:spPr>
          <a:xfrm>
            <a:off x="8133874" y="5102900"/>
            <a:ext cx="5975628" cy="238125"/>
          </a:xfrm>
          <a:prstGeom prst="rect">
            <a:avLst/>
          </a:prstGeom>
          <a:noFill/>
          <a:ln/>
        </p:spPr>
        <p:txBody>
          <a:bodyPr wrap="none" lIns="0" tIns="0" rIns="0" bIns="0" rtlCol="0" anchor="t"/>
          <a:lstStyle/>
          <a:p>
            <a:pPr marL="0" indent="0" algn="l">
              <a:lnSpc>
                <a:spcPts val="1850"/>
              </a:lnSpc>
              <a:buNone/>
            </a:pPr>
            <a:endParaRPr lang="en-US" sz="1150" dirty="0"/>
          </a:p>
        </p:txBody>
      </p:sp>
      <p:sp>
        <p:nvSpPr>
          <p:cNvPr id="29" name="Shape 27">
            <a:extLst>
              <a:ext uri="{FF2B5EF4-FFF2-40B4-BE49-F238E27FC236}">
                <a16:creationId xmlns:a16="http://schemas.microsoft.com/office/drawing/2014/main" id="{45114261-9BE5-BEF2-ABC6-BDA5DFCCBA31}"/>
              </a:ext>
            </a:extLst>
          </p:cNvPr>
          <p:cNvSpPr/>
          <p:nvPr/>
        </p:nvSpPr>
        <p:spPr>
          <a:xfrm>
            <a:off x="6642140" y="6490314"/>
            <a:ext cx="520898" cy="15240"/>
          </a:xfrm>
          <a:prstGeom prst="roundRect">
            <a:avLst>
              <a:gd name="adj" fmla="val 410222"/>
            </a:avLst>
          </a:prstGeom>
          <a:solidFill>
            <a:srgbClr val="BBC2DC"/>
          </a:solidFill>
          <a:ln/>
        </p:spPr>
        <p:txBody>
          <a:bodyPr/>
          <a:lstStyle/>
          <a:p>
            <a:endParaRPr lang="en-IL"/>
          </a:p>
        </p:txBody>
      </p:sp>
      <p:sp>
        <p:nvSpPr>
          <p:cNvPr id="30" name="Shape 28">
            <a:extLst>
              <a:ext uri="{FF2B5EF4-FFF2-40B4-BE49-F238E27FC236}">
                <a16:creationId xmlns:a16="http://schemas.microsoft.com/office/drawing/2014/main" id="{552B5BB3-D21E-B2DA-B43A-6B7B6F99FBA6}"/>
              </a:ext>
            </a:extLst>
          </p:cNvPr>
          <p:cNvSpPr/>
          <p:nvPr/>
        </p:nvSpPr>
        <p:spPr>
          <a:xfrm>
            <a:off x="7147798" y="6330532"/>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31" name="Text 29">
            <a:extLst>
              <a:ext uri="{FF2B5EF4-FFF2-40B4-BE49-F238E27FC236}">
                <a16:creationId xmlns:a16="http://schemas.microsoft.com/office/drawing/2014/main" id="{1C20A3E6-9C18-BAA2-1B6A-37D19E4E3615}"/>
              </a:ext>
            </a:extLst>
          </p:cNvPr>
          <p:cNvSpPr/>
          <p:nvPr/>
        </p:nvSpPr>
        <p:spPr>
          <a:xfrm>
            <a:off x="7246739" y="6380419"/>
            <a:ext cx="136803"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7</a:t>
            </a:r>
            <a:endParaRPr lang="en-US" sz="1850" dirty="0"/>
          </a:p>
        </p:txBody>
      </p:sp>
      <p:sp>
        <p:nvSpPr>
          <p:cNvPr id="32" name="Text 30">
            <a:extLst>
              <a:ext uri="{FF2B5EF4-FFF2-40B4-BE49-F238E27FC236}">
                <a16:creationId xmlns:a16="http://schemas.microsoft.com/office/drawing/2014/main" id="{58160E48-77AE-FF69-DC6E-D948798D96BF}"/>
              </a:ext>
            </a:extLst>
          </p:cNvPr>
          <p:cNvSpPr/>
          <p:nvPr/>
        </p:nvSpPr>
        <p:spPr>
          <a:xfrm>
            <a:off x="4538067" y="6311958"/>
            <a:ext cx="1958459"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Conclusion</a:t>
            </a:r>
            <a:endParaRPr lang="en-US" sz="1500" dirty="0"/>
          </a:p>
        </p:txBody>
      </p:sp>
      <p:sp>
        <p:nvSpPr>
          <p:cNvPr id="33" name="Text 31">
            <a:extLst>
              <a:ext uri="{FF2B5EF4-FFF2-40B4-BE49-F238E27FC236}">
                <a16:creationId xmlns:a16="http://schemas.microsoft.com/office/drawing/2014/main" id="{2A77B0D2-C3C2-02E6-CD5C-3208F33B2966}"/>
              </a:ext>
            </a:extLst>
          </p:cNvPr>
          <p:cNvSpPr/>
          <p:nvPr/>
        </p:nvSpPr>
        <p:spPr>
          <a:xfrm>
            <a:off x="520898" y="5772745"/>
            <a:ext cx="5975628" cy="238125"/>
          </a:xfrm>
          <a:prstGeom prst="rect">
            <a:avLst/>
          </a:prstGeom>
          <a:noFill/>
          <a:ln/>
        </p:spPr>
        <p:txBody>
          <a:bodyPr wrap="none" lIns="0" tIns="0" rIns="0" bIns="0" rtlCol="0" anchor="t"/>
          <a:lstStyle/>
          <a:p>
            <a:pPr marL="0" indent="0" algn="r">
              <a:lnSpc>
                <a:spcPts val="1850"/>
              </a:lnSpc>
              <a:buNone/>
            </a:pPr>
            <a:endParaRPr lang="en-US" sz="1150" dirty="0"/>
          </a:p>
        </p:txBody>
      </p:sp>
      <p:sp>
        <p:nvSpPr>
          <p:cNvPr id="38" name="Text 36">
            <a:extLst>
              <a:ext uri="{FF2B5EF4-FFF2-40B4-BE49-F238E27FC236}">
                <a16:creationId xmlns:a16="http://schemas.microsoft.com/office/drawing/2014/main" id="{5A922571-FD65-499E-CDB2-E57995044C8C}"/>
              </a:ext>
            </a:extLst>
          </p:cNvPr>
          <p:cNvSpPr/>
          <p:nvPr/>
        </p:nvSpPr>
        <p:spPr>
          <a:xfrm>
            <a:off x="8133874" y="6442591"/>
            <a:ext cx="5975628" cy="238125"/>
          </a:xfrm>
          <a:prstGeom prst="rect">
            <a:avLst/>
          </a:prstGeom>
          <a:noFill/>
          <a:ln/>
        </p:spPr>
        <p:txBody>
          <a:bodyPr wrap="none" lIns="0" tIns="0" rIns="0" bIns="0" rtlCol="0" anchor="t"/>
          <a:lstStyle/>
          <a:p>
            <a:pPr marL="0" indent="0" algn="l">
              <a:lnSpc>
                <a:spcPts val="1850"/>
              </a:lnSpc>
              <a:buNone/>
            </a:pPr>
            <a:endParaRPr lang="en-US" sz="1150" dirty="0"/>
          </a:p>
        </p:txBody>
      </p:sp>
      <p:sp>
        <p:nvSpPr>
          <p:cNvPr id="43" name="Text 41">
            <a:extLst>
              <a:ext uri="{FF2B5EF4-FFF2-40B4-BE49-F238E27FC236}">
                <a16:creationId xmlns:a16="http://schemas.microsoft.com/office/drawing/2014/main" id="{E5E7EFA8-AA85-49D9-C7F8-B8E014F0B0D2}"/>
              </a:ext>
            </a:extLst>
          </p:cNvPr>
          <p:cNvSpPr/>
          <p:nvPr/>
        </p:nvSpPr>
        <p:spPr>
          <a:xfrm>
            <a:off x="520898" y="7112437"/>
            <a:ext cx="5975628" cy="238125"/>
          </a:xfrm>
          <a:prstGeom prst="rect">
            <a:avLst/>
          </a:prstGeom>
          <a:noFill/>
          <a:ln/>
        </p:spPr>
        <p:txBody>
          <a:bodyPr wrap="none" lIns="0" tIns="0" rIns="0" bIns="0" rtlCol="0" anchor="t"/>
          <a:lstStyle/>
          <a:p>
            <a:pPr marL="0" indent="0" algn="r">
              <a:lnSpc>
                <a:spcPts val="1850"/>
              </a:lnSpc>
              <a:buNone/>
            </a:pPr>
            <a:endParaRPr lang="en-US" sz="1150" dirty="0"/>
          </a:p>
        </p:txBody>
      </p:sp>
      <p:sp>
        <p:nvSpPr>
          <p:cNvPr id="34" name="Text 0">
            <a:extLst>
              <a:ext uri="{FF2B5EF4-FFF2-40B4-BE49-F238E27FC236}">
                <a16:creationId xmlns:a16="http://schemas.microsoft.com/office/drawing/2014/main" id="{5CE73D51-F79C-9277-DFEC-2F7A110FD2EE}"/>
              </a:ext>
            </a:extLst>
          </p:cNvPr>
          <p:cNvSpPr/>
          <p:nvPr/>
        </p:nvSpPr>
        <p:spPr>
          <a:xfrm>
            <a:off x="5867495" y="1057660"/>
            <a:ext cx="3917037" cy="489585"/>
          </a:xfrm>
          <a:prstGeom prst="rect">
            <a:avLst/>
          </a:prstGeom>
          <a:noFill/>
          <a:ln/>
        </p:spPr>
        <p:txBody>
          <a:bodyPr wrap="none" lIns="0" tIns="0" rIns="0" bIns="0" rtlCol="0" anchor="ctr"/>
          <a:lstStyle/>
          <a:p>
            <a:pPr marL="0" indent="0">
              <a:lnSpc>
                <a:spcPts val="3850"/>
              </a:lnSpc>
              <a:buNone/>
            </a:pPr>
            <a:r>
              <a:rPr lang="en-US" sz="4450" dirty="0">
                <a:solidFill>
                  <a:srgbClr val="597DB9"/>
                </a:solidFill>
                <a:latin typeface="Alexandria Semi Bold" pitchFamily="34" charset="0"/>
                <a:cs typeface="Alexandria Semi Bold" pitchFamily="34" charset="-120"/>
              </a:rPr>
              <a:t>Road Map</a:t>
            </a:r>
          </a:p>
        </p:txBody>
      </p:sp>
    </p:spTree>
    <p:extLst>
      <p:ext uri="{BB962C8B-B14F-4D97-AF65-F5344CB8AC3E}">
        <p14:creationId xmlns:p14="http://schemas.microsoft.com/office/powerpoint/2010/main" val="942378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F83CF-F04C-0EBA-CE60-8966283B6E11}"/>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725225A0-2AFB-A2B5-044D-7F0B77E926DE}"/>
              </a:ext>
            </a:extLst>
          </p:cNvPr>
          <p:cNvSpPr/>
          <p:nvPr/>
        </p:nvSpPr>
        <p:spPr>
          <a:xfrm>
            <a:off x="669488" y="1442383"/>
            <a:ext cx="9196983" cy="712708"/>
          </a:xfrm>
          <a:prstGeom prst="rect">
            <a:avLst/>
          </a:prstGeom>
          <a:noFill/>
          <a:ln/>
        </p:spPr>
        <p:txBody>
          <a:bodyPr wrap="none" lIns="0" tIns="0" rIns="0" bIns="0" rtlCol="0" anchor="t"/>
          <a:lstStyle/>
          <a:p>
            <a:pPr>
              <a:lnSpc>
                <a:spcPts val="5600"/>
              </a:lnSpc>
            </a:pPr>
            <a:r>
              <a:rPr lang="en-US" sz="4450" dirty="0">
                <a:solidFill>
                  <a:srgbClr val="597DB9"/>
                </a:solidFill>
                <a:latin typeface="Alexandria Semi Bold" pitchFamily="34" charset="0"/>
                <a:cs typeface="Alexandria Semi Bold" pitchFamily="34" charset="-120"/>
              </a:rPr>
              <a:t>Citation Templates Revealing</a:t>
            </a:r>
          </a:p>
        </p:txBody>
      </p:sp>
      <p:pic>
        <p:nvPicPr>
          <p:cNvPr id="9" name="Image 0">
            <a:extLst>
              <a:ext uri="{FF2B5EF4-FFF2-40B4-BE49-F238E27FC236}">
                <a16:creationId xmlns:a16="http://schemas.microsoft.com/office/drawing/2014/main" id="{9AD4AA81-66DC-C8B6-9711-B1EE3519D4BB}"/>
              </a:ext>
            </a:extLst>
          </p:cNvPr>
          <p:cNvPicPr>
            <a:picLocks noChangeAspect="1"/>
          </p:cNvPicPr>
          <p:nvPr/>
        </p:nvPicPr>
        <p:blipFill>
          <a:blip r:embed="rId3"/>
          <a:stretch>
            <a:fillRect/>
          </a:stretch>
        </p:blipFill>
        <p:spPr>
          <a:xfrm>
            <a:off x="669488" y="2779276"/>
            <a:ext cx="956429" cy="1530310"/>
          </a:xfrm>
          <a:prstGeom prst="rect">
            <a:avLst/>
          </a:prstGeom>
        </p:spPr>
      </p:pic>
      <p:sp>
        <p:nvSpPr>
          <p:cNvPr id="10" name="Text 1">
            <a:extLst>
              <a:ext uri="{FF2B5EF4-FFF2-40B4-BE49-F238E27FC236}">
                <a16:creationId xmlns:a16="http://schemas.microsoft.com/office/drawing/2014/main" id="{D8BB71D2-9EE4-69DE-5807-3E98C933D46D}"/>
              </a:ext>
            </a:extLst>
          </p:cNvPr>
          <p:cNvSpPr/>
          <p:nvPr/>
        </p:nvSpPr>
        <p:spPr>
          <a:xfrm>
            <a:off x="1912858" y="2970490"/>
            <a:ext cx="2517100" cy="314563"/>
          </a:xfrm>
          <a:prstGeom prst="rect">
            <a:avLst/>
          </a:prstGeom>
          <a:noFill/>
          <a:ln/>
        </p:spPr>
        <p:txBody>
          <a:bodyPr wrap="none" lIns="0" tIns="0" rIns="0" bIns="0" rtlCol="0" anchor="t"/>
          <a:ls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50"/>
              </a:lnSpc>
              <a:buNone/>
            </a:pPr>
            <a:r>
              <a:rPr lang="en-US" sz="2200" dirty="0">
                <a:solidFill>
                  <a:srgbClr val="587CB8"/>
                </a:solidFill>
                <a:latin typeface="Alexandria Semi Bold" pitchFamily="34" charset="0"/>
                <a:cs typeface="Alexandria Semi Bold" pitchFamily="34" charset="-120"/>
              </a:rPr>
              <a:t>Rationale</a:t>
            </a:r>
          </a:p>
        </p:txBody>
      </p:sp>
      <p:sp>
        <p:nvSpPr>
          <p:cNvPr id="11" name="Text 2">
            <a:extLst>
              <a:ext uri="{FF2B5EF4-FFF2-40B4-BE49-F238E27FC236}">
                <a16:creationId xmlns:a16="http://schemas.microsoft.com/office/drawing/2014/main" id="{574730A0-3452-3F80-273C-13A442D0C0EF}"/>
              </a:ext>
            </a:extLst>
          </p:cNvPr>
          <p:cNvSpPr/>
          <p:nvPr/>
        </p:nvSpPr>
        <p:spPr>
          <a:xfrm>
            <a:off x="1912859" y="3399830"/>
            <a:ext cx="7574042" cy="803314"/>
          </a:xfrm>
          <a:prstGeom prst="rect">
            <a:avLst/>
          </a:prstGeom>
          <a:noFill/>
          <a:ln/>
        </p:spPr>
        <p:txBody>
          <a:bodyPr wrap="square" lIns="0" tIns="0" rIns="0" bIns="0" rtlCol="0" anchor="t"/>
          <a:ls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GB" sz="1500" dirty="0">
                <a:solidFill>
                  <a:srgbClr val="3B3535"/>
                </a:solidFill>
                <a:latin typeface="Sora Light" pitchFamily="34" charset="0"/>
                <a:cs typeface="Sora Light" pitchFamily="34" charset="-120"/>
              </a:rPr>
              <a:t>Recognizing common templates of citation evolution sheds light on discourse patterns and influential works.</a:t>
            </a:r>
          </a:p>
        </p:txBody>
      </p:sp>
      <p:pic>
        <p:nvPicPr>
          <p:cNvPr id="12" name="Image 1">
            <a:extLst>
              <a:ext uri="{FF2B5EF4-FFF2-40B4-BE49-F238E27FC236}">
                <a16:creationId xmlns:a16="http://schemas.microsoft.com/office/drawing/2014/main" id="{7C739814-2B8A-75D0-FC1A-FB41F0ADC442}"/>
              </a:ext>
            </a:extLst>
          </p:cNvPr>
          <p:cNvPicPr>
            <a:picLocks noChangeAspect="1"/>
          </p:cNvPicPr>
          <p:nvPr/>
        </p:nvPicPr>
        <p:blipFill>
          <a:blip r:embed="rId4"/>
          <a:stretch>
            <a:fillRect/>
          </a:stretch>
        </p:blipFill>
        <p:spPr>
          <a:xfrm>
            <a:off x="669488" y="4309586"/>
            <a:ext cx="956429" cy="1530310"/>
          </a:xfrm>
          <a:prstGeom prst="rect">
            <a:avLst/>
          </a:prstGeom>
        </p:spPr>
      </p:pic>
      <p:sp>
        <p:nvSpPr>
          <p:cNvPr id="13" name="Text 3">
            <a:extLst>
              <a:ext uri="{FF2B5EF4-FFF2-40B4-BE49-F238E27FC236}">
                <a16:creationId xmlns:a16="http://schemas.microsoft.com/office/drawing/2014/main" id="{54C87E04-3347-67A8-DB93-53573C9BC09F}"/>
              </a:ext>
            </a:extLst>
          </p:cNvPr>
          <p:cNvSpPr/>
          <p:nvPr/>
        </p:nvSpPr>
        <p:spPr>
          <a:xfrm>
            <a:off x="1912858" y="4500801"/>
            <a:ext cx="2879884" cy="314563"/>
          </a:xfrm>
          <a:prstGeom prst="rect">
            <a:avLst/>
          </a:prstGeom>
          <a:noFill/>
          <a:ln/>
        </p:spPr>
        <p:txBody>
          <a:bodyPr wrap="none" lIns="0" tIns="0" rIns="0" bIns="0" rtlCol="0" anchor="t"/>
          <a:ls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50"/>
              </a:lnSpc>
              <a:buNone/>
            </a:pPr>
            <a:r>
              <a:rPr lang="en-US" sz="2200" dirty="0">
                <a:solidFill>
                  <a:srgbClr val="587CB8"/>
                </a:solidFill>
                <a:latin typeface="Alexandria Semi Bold" pitchFamily="34" charset="0"/>
                <a:cs typeface="Alexandria Semi Bold" pitchFamily="34" charset="-120"/>
              </a:rPr>
              <a:t>Approach</a:t>
            </a:r>
          </a:p>
        </p:txBody>
      </p:sp>
      <p:sp>
        <p:nvSpPr>
          <p:cNvPr id="14" name="Text 4">
            <a:extLst>
              <a:ext uri="{FF2B5EF4-FFF2-40B4-BE49-F238E27FC236}">
                <a16:creationId xmlns:a16="http://schemas.microsoft.com/office/drawing/2014/main" id="{0F635F32-603B-9E76-7553-9F045639AEB8}"/>
              </a:ext>
            </a:extLst>
          </p:cNvPr>
          <p:cNvSpPr/>
          <p:nvPr/>
        </p:nvSpPr>
        <p:spPr>
          <a:xfrm>
            <a:off x="1912859" y="4930140"/>
            <a:ext cx="7323608" cy="612219"/>
          </a:xfrm>
          <a:prstGeom prst="rect">
            <a:avLst/>
          </a:prstGeom>
          <a:noFill/>
          <a:ln/>
        </p:spPr>
        <p:txBody>
          <a:bodyPr wrap="square" lIns="0" tIns="0" rIns="0" bIns="0" rtlCol="0" anchor="t"/>
          <a:ls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00"/>
              </a:lnSpc>
              <a:buNone/>
            </a:pPr>
            <a:r>
              <a:rPr lang="en-GB" sz="1500" dirty="0">
                <a:solidFill>
                  <a:srgbClr val="3B3535"/>
                </a:solidFill>
                <a:latin typeface="Sora Light" pitchFamily="34" charset="0"/>
                <a:cs typeface="Sora Light" pitchFamily="34" charset="-120"/>
              </a:rPr>
              <a:t>Extract and analyse citation templates over time, identifying recurring styles and shifts in how works are cited. This framework helps track evolving trends and patterns in citation practices.</a:t>
            </a:r>
            <a:endParaRPr lang="en-US" sz="1500" dirty="0">
              <a:solidFill>
                <a:srgbClr val="3B3535"/>
              </a:solidFill>
              <a:latin typeface="Sora Light" pitchFamily="34" charset="0"/>
              <a:cs typeface="Sora Light" pitchFamily="34" charset="-120"/>
            </a:endParaRPr>
          </a:p>
        </p:txBody>
      </p:sp>
      <p:pic>
        <p:nvPicPr>
          <p:cNvPr id="15" name="Image 2">
            <a:extLst>
              <a:ext uri="{FF2B5EF4-FFF2-40B4-BE49-F238E27FC236}">
                <a16:creationId xmlns:a16="http://schemas.microsoft.com/office/drawing/2014/main" id="{85547BED-CBE4-DF0D-C75D-19C177888933}"/>
              </a:ext>
            </a:extLst>
          </p:cNvPr>
          <p:cNvPicPr>
            <a:picLocks noChangeAspect="1"/>
          </p:cNvPicPr>
          <p:nvPr/>
        </p:nvPicPr>
        <p:blipFill>
          <a:blip r:embed="rId5"/>
          <a:stretch>
            <a:fillRect/>
          </a:stretch>
        </p:blipFill>
        <p:spPr>
          <a:xfrm>
            <a:off x="669488" y="5839897"/>
            <a:ext cx="956429" cy="1530310"/>
          </a:xfrm>
          <a:prstGeom prst="rect">
            <a:avLst/>
          </a:prstGeom>
        </p:spPr>
      </p:pic>
      <p:sp>
        <p:nvSpPr>
          <p:cNvPr id="16" name="Text 5">
            <a:extLst>
              <a:ext uri="{FF2B5EF4-FFF2-40B4-BE49-F238E27FC236}">
                <a16:creationId xmlns:a16="http://schemas.microsoft.com/office/drawing/2014/main" id="{FEB1EA53-6328-DA59-F886-35972AA3CA81}"/>
              </a:ext>
            </a:extLst>
          </p:cNvPr>
          <p:cNvSpPr/>
          <p:nvPr/>
        </p:nvSpPr>
        <p:spPr>
          <a:xfrm>
            <a:off x="1912858" y="6031111"/>
            <a:ext cx="2585561" cy="314563"/>
          </a:xfrm>
          <a:prstGeom prst="rect">
            <a:avLst/>
          </a:prstGeom>
          <a:noFill/>
          <a:ln/>
        </p:spPr>
        <p:txBody>
          <a:bodyPr wrap="none" lIns="0" tIns="0" rIns="0" bIns="0" rtlCol="0" anchor="t"/>
          <a:ls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450"/>
              </a:lnSpc>
            </a:pPr>
            <a:r>
              <a:rPr lang="en-US" sz="2200" dirty="0">
                <a:solidFill>
                  <a:srgbClr val="587CB8"/>
                </a:solidFill>
                <a:latin typeface="Alexandria Semi Bold" pitchFamily="34" charset="0"/>
                <a:cs typeface="Alexandria Semi Bold" pitchFamily="34" charset="-120"/>
              </a:rPr>
              <a:t>Expected Outcomes and Potential</a:t>
            </a:r>
          </a:p>
        </p:txBody>
      </p:sp>
      <p:sp>
        <p:nvSpPr>
          <p:cNvPr id="17" name="Text 6">
            <a:extLst>
              <a:ext uri="{FF2B5EF4-FFF2-40B4-BE49-F238E27FC236}">
                <a16:creationId xmlns:a16="http://schemas.microsoft.com/office/drawing/2014/main" id="{5F8A2D3A-27E1-1D63-0F73-933409619AED}"/>
              </a:ext>
            </a:extLst>
          </p:cNvPr>
          <p:cNvSpPr/>
          <p:nvPr/>
        </p:nvSpPr>
        <p:spPr>
          <a:xfrm>
            <a:off x="1912858" y="6460450"/>
            <a:ext cx="6900943" cy="612219"/>
          </a:xfrm>
          <a:prstGeom prst="rect">
            <a:avLst/>
          </a:prstGeom>
          <a:noFill/>
          <a:ln/>
        </p:spPr>
        <p:txBody>
          <a:bodyPr wrap="square" lIns="0" tIns="0" rIns="0" bIns="0" rtlCol="0" anchor="t"/>
          <a:ls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400"/>
              </a:lnSpc>
            </a:pPr>
            <a:r>
              <a:rPr lang="en-GB" sz="1500" dirty="0">
                <a:solidFill>
                  <a:srgbClr val="3B3535"/>
                </a:solidFill>
                <a:latin typeface="Sora Light" pitchFamily="34" charset="0"/>
                <a:cs typeface="Sora Light" pitchFamily="34" charset="-120"/>
              </a:rPr>
              <a:t>Insights from citation templates enable more accurate classification of citation behaviours, help spotlight pivotal studies, and guide predictions about future research directions.</a:t>
            </a:r>
            <a:endParaRPr lang="en-US" sz="1500" dirty="0">
              <a:solidFill>
                <a:srgbClr val="3B3535"/>
              </a:solidFill>
              <a:latin typeface="Sora Light" pitchFamily="34" charset="0"/>
              <a:cs typeface="Sora Light" pitchFamily="34" charset="-120"/>
            </a:endParaRPr>
          </a:p>
        </p:txBody>
      </p:sp>
      <p:pic>
        <p:nvPicPr>
          <p:cNvPr id="21" name="Image 0">
            <a:extLst>
              <a:ext uri="{FF2B5EF4-FFF2-40B4-BE49-F238E27FC236}">
                <a16:creationId xmlns:a16="http://schemas.microsoft.com/office/drawing/2014/main" id="{1973ACC2-FE59-48C0-6F3A-0A306E65A5FD}"/>
              </a:ext>
            </a:extLst>
          </p:cNvPr>
          <p:cNvPicPr>
            <a:picLocks noChangeAspect="1"/>
          </p:cNvPicPr>
          <p:nvPr/>
        </p:nvPicPr>
        <p:blipFill>
          <a:blip r:embed="rId6"/>
          <a:stretch>
            <a:fillRect/>
          </a:stretch>
        </p:blipFill>
        <p:spPr>
          <a:xfrm>
            <a:off x="9773842" y="0"/>
            <a:ext cx="4856557" cy="8229600"/>
          </a:xfrm>
          <a:prstGeom prst="rect">
            <a:avLst/>
          </a:prstGeom>
        </p:spPr>
      </p:pic>
    </p:spTree>
    <p:extLst>
      <p:ext uri="{BB962C8B-B14F-4D97-AF65-F5344CB8AC3E}">
        <p14:creationId xmlns:p14="http://schemas.microsoft.com/office/powerpoint/2010/main" val="39962323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434</TotalTime>
  <Words>1377</Words>
  <Application>Microsoft Office PowerPoint</Application>
  <PresentationFormat>Custom</PresentationFormat>
  <Paragraphs>308</Paragraphs>
  <Slides>28</Slides>
  <Notes>26</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Cambria Math</vt:lpstr>
      <vt:lpstr>Times New Roman</vt:lpstr>
      <vt:lpstr>Sora Light</vt:lpstr>
      <vt:lpstr>Arial</vt:lpstr>
      <vt:lpstr>Alexandria Semi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Avishay Bar</cp:lastModifiedBy>
  <cp:revision>99</cp:revision>
  <dcterms:created xsi:type="dcterms:W3CDTF">2025-01-11T16:22:14Z</dcterms:created>
  <dcterms:modified xsi:type="dcterms:W3CDTF">2025-01-19T20:09:29Z</dcterms:modified>
</cp:coreProperties>
</file>